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000099"/>
    <a:srgbClr val="3333CC"/>
    <a:srgbClr val="800000"/>
    <a:srgbClr val="003399"/>
    <a:srgbClr val="006600"/>
    <a:srgbClr val="77804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16" autoAdjust="0"/>
  </p:normalViewPr>
  <p:slideViewPr>
    <p:cSldViewPr>
      <p:cViewPr varScale="1">
        <p:scale>
          <a:sx n="62" d="100"/>
          <a:sy n="62" d="100"/>
        </p:scale>
        <p:origin x="58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EF13BFF1-33FF-4ACF-A26A-FA456D5186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3502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64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64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4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64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1D40D354-215C-4D99-A9FA-23E52008A7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2709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833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2057400" y="4637088"/>
            <a:ext cx="6978650" cy="879475"/>
          </a:xfrm>
        </p:spPr>
        <p:txBody>
          <a:bodyPr/>
          <a:lstStyle>
            <a:lvl1pPr>
              <a:defRPr sz="4000"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89834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2051050" y="5641975"/>
            <a:ext cx="6964363" cy="681038"/>
          </a:xfrm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89845" name="Rectangle 53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9846" name="Rectangle 5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9847" name="Rectangle 5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D355CC6-A8A2-4DBC-8440-085CC70551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596352-CCFA-45D6-A45D-870816BF94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260350"/>
            <a:ext cx="2195513" cy="64087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260350"/>
            <a:ext cx="6437312" cy="64087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B5F693-B6DA-47A5-AE08-72EFA62E6F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F64F47-6189-4A91-832D-AF1D366FB3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C429-3024-4FEB-94EC-9CFDBC421C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1916113"/>
            <a:ext cx="4316412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16113"/>
            <a:ext cx="4316413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DE66B0-6EB0-4A26-8AF6-7FACB53AAC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68E8B8-7B73-4D56-9E4A-DF67EB3333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78F9F9-4BD4-406B-8DFA-151BFB02D5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DB077F-1A3C-487A-9CEA-5CA3474CF8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6C4E69-ADC4-41E6-9F9D-65778695F8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9027AF-D893-43CF-B453-D0AC213521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809" name="Rectangle 41"/>
          <p:cNvSpPr>
            <a:spLocks noGrp="1" noChangeArrowheads="1"/>
          </p:cNvSpPr>
          <p:nvPr>
            <p:ph type="title"/>
          </p:nvPr>
        </p:nvSpPr>
        <p:spPr bwMode="auto">
          <a:xfrm>
            <a:off x="1331913" y="260350"/>
            <a:ext cx="7632700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88810" name="Rectangle 4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916113"/>
            <a:ext cx="8785225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8841" name="Rectangle 7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88842" name="Rectangle 7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88843" name="Rectangle 7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fld id="{CF826683-55A7-4B1F-BBD3-0A392FA8118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Paraphrasing and Quotations</a:t>
            </a:r>
            <a:endParaRPr lang="en-US" dirty="0"/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913" y="0"/>
            <a:ext cx="7632700" cy="1195388"/>
          </a:xfrm>
        </p:spPr>
        <p:txBody>
          <a:bodyPr/>
          <a:lstStyle/>
          <a:p>
            <a:r>
              <a:rPr lang="en-US" sz="4000" dirty="0" smtClean="0"/>
              <a:t>Paraphrasing – your own words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Use different language than the author</a:t>
            </a:r>
          </a:p>
          <a:p>
            <a:pPr>
              <a:buNone/>
            </a:pPr>
            <a:endParaRPr lang="en-US" sz="4000" dirty="0" smtClean="0"/>
          </a:p>
          <a:p>
            <a:r>
              <a:rPr lang="en-US" sz="4000" dirty="0" smtClean="0"/>
              <a:t>Still cite your source (it is still the author’s ideas)</a:t>
            </a:r>
            <a:endParaRPr lang="en-US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 at this passage (121)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388" y="1447801"/>
            <a:ext cx="8785225" cy="5221288"/>
          </a:xfrm>
        </p:spPr>
        <p:txBody>
          <a:bodyPr/>
          <a:lstStyle/>
          <a:p>
            <a:pPr>
              <a:buNone/>
            </a:pPr>
            <a:endParaRPr lang="en-US" sz="2800" i="1" dirty="0" smtClean="0"/>
          </a:p>
          <a:p>
            <a:pPr>
              <a:buNone/>
            </a:pPr>
            <a:r>
              <a:rPr lang="en-US" sz="2800" i="1" dirty="0" smtClean="0"/>
              <a:t>The </a:t>
            </a:r>
            <a:r>
              <a:rPr lang="en-US" sz="2800" i="1" dirty="0" err="1" smtClean="0"/>
              <a:t>Prius</a:t>
            </a:r>
            <a:r>
              <a:rPr lang="en-US" sz="2800" i="1" dirty="0" smtClean="0"/>
              <a:t> makes me feel safe in its solid cabin, surrounded by copious air </a:t>
            </a:r>
            <a:r>
              <a:rPr lang="en-US" sz="2800" i="1" dirty="0" err="1" smtClean="0"/>
              <a:t>baggery</a:t>
            </a:r>
            <a:r>
              <a:rPr lang="en-US" sz="2800" i="1" dirty="0" smtClean="0"/>
              <a:t>. In the UK, I find the Parkers website a very useful source of car data and information. You can see for yourself that the </a:t>
            </a:r>
            <a:r>
              <a:rPr lang="en-US" sz="2800" i="1" dirty="0" err="1" smtClean="0"/>
              <a:t>Prius</a:t>
            </a:r>
            <a:r>
              <a:rPr lang="en-US" sz="2800" i="1" dirty="0" smtClean="0"/>
              <a:t> scores well and has a top Euro NCAP 5 star rating. With more safety-feature related acronyms than you can shake an oily stick at, the </a:t>
            </a:r>
            <a:r>
              <a:rPr lang="en-US" sz="2800" i="1" dirty="0" err="1" smtClean="0"/>
              <a:t>Prius</a:t>
            </a:r>
            <a:r>
              <a:rPr lang="en-US" sz="2800" i="1" dirty="0" smtClean="0"/>
              <a:t> gives me the reassurance that my family’s safety is well catered for (Paterson).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Why is this an inappropriate paraphrase?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 </a:t>
            </a:r>
            <a:r>
              <a:rPr lang="en-US" dirty="0" smtClean="0">
                <a:solidFill>
                  <a:srgbClr val="FF0000"/>
                </a:solidFill>
              </a:rPr>
              <a:t>The </a:t>
            </a:r>
            <a:r>
              <a:rPr lang="en-US" dirty="0" err="1" smtClean="0">
                <a:solidFill>
                  <a:srgbClr val="FF0000"/>
                </a:solidFill>
              </a:rPr>
              <a:t>Prius</a:t>
            </a:r>
            <a:r>
              <a:rPr lang="en-US" dirty="0" smtClean="0">
                <a:solidFill>
                  <a:srgbClr val="FF0000"/>
                </a:solidFill>
              </a:rPr>
              <a:t> makes </a:t>
            </a:r>
            <a:r>
              <a:rPr lang="en-US" dirty="0" smtClean="0"/>
              <a:t>a driver </a:t>
            </a:r>
            <a:r>
              <a:rPr lang="en-US" dirty="0" smtClean="0">
                <a:solidFill>
                  <a:srgbClr val="FF0000"/>
                </a:solidFill>
              </a:rPr>
              <a:t>feel safe </a:t>
            </a:r>
            <a:r>
              <a:rPr lang="en-US" dirty="0" smtClean="0"/>
              <a:t>because </a:t>
            </a:r>
            <a:r>
              <a:rPr lang="en-US" dirty="0" smtClean="0">
                <a:solidFill>
                  <a:srgbClr val="FF0000"/>
                </a:solidFill>
              </a:rPr>
              <a:t>its cabin is solid</a:t>
            </a:r>
            <a:r>
              <a:rPr lang="en-US" dirty="0" smtClean="0"/>
              <a:t>, and the passengers are </a:t>
            </a:r>
            <a:r>
              <a:rPr lang="en-US" dirty="0" smtClean="0">
                <a:solidFill>
                  <a:srgbClr val="FF0000"/>
                </a:solidFill>
              </a:rPr>
              <a:t>surrounded</a:t>
            </a:r>
            <a:r>
              <a:rPr lang="en-US" dirty="0" smtClean="0"/>
              <a:t> by many air</a:t>
            </a:r>
            <a:r>
              <a:rPr lang="en-US" dirty="0" smtClean="0">
                <a:solidFill>
                  <a:srgbClr val="FF0000"/>
                </a:solidFill>
              </a:rPr>
              <a:t>bag</a:t>
            </a:r>
            <a:r>
              <a:rPr lang="en-US" dirty="0" smtClean="0"/>
              <a:t>s (Paterson).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4400" dirty="0" smtClean="0"/>
              <a:t>Too many original words/phrases w/o quotation marks</a:t>
            </a:r>
          </a:p>
          <a:p>
            <a:pPr>
              <a:buNone/>
            </a:pPr>
            <a:endParaRPr lang="en-US" sz="4400" dirty="0" smtClean="0"/>
          </a:p>
          <a:p>
            <a:pPr>
              <a:buNone/>
            </a:pPr>
            <a:r>
              <a:rPr lang="en-US" sz="4400" dirty="0" smtClean="0"/>
              <a:t>Sentence structure is very similar to the original</a:t>
            </a:r>
          </a:p>
          <a:p>
            <a:endParaRPr lang="en-US" sz="4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Appropriate alternatives…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According to Paterson (2012) on his blog The </a:t>
            </a:r>
            <a:r>
              <a:rPr lang="en-US" dirty="0" err="1" smtClean="0"/>
              <a:t>Prius</a:t>
            </a:r>
            <a:r>
              <a:rPr lang="en-US" dirty="0" smtClean="0"/>
              <a:t> Diary, the carefully designed safety features of the </a:t>
            </a:r>
            <a:r>
              <a:rPr lang="en-US" dirty="0" err="1" smtClean="0"/>
              <a:t>Prius</a:t>
            </a:r>
            <a:r>
              <a:rPr lang="en-US" dirty="0" smtClean="0"/>
              <a:t>, such as the solid cabin and the placement of the airbags, help the driver feel assured.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your source…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388" y="1752601"/>
            <a:ext cx="8785225" cy="4916488"/>
          </a:xfrm>
        </p:spPr>
        <p:txBody>
          <a:bodyPr/>
          <a:lstStyle/>
          <a:p>
            <a:r>
              <a:rPr lang="en-US" sz="3000" dirty="0" smtClean="0"/>
              <a:t>Find a passage that you find intriguing or interesting…especially if it is information you will use in your paper.</a:t>
            </a:r>
          </a:p>
          <a:p>
            <a:r>
              <a:rPr lang="en-US" sz="3000" dirty="0" smtClean="0"/>
              <a:t>Paraphrase the passage.  </a:t>
            </a:r>
          </a:p>
          <a:p>
            <a:r>
              <a:rPr lang="en-US" sz="3000" dirty="0" smtClean="0"/>
              <a:t>Highlight the words you used from the original and analyze…</a:t>
            </a:r>
          </a:p>
          <a:p>
            <a:r>
              <a:rPr lang="en-US" sz="3000" dirty="0" smtClean="0"/>
              <a:t>Can you use it as a paraphrase? (Still cite it!)</a:t>
            </a:r>
          </a:p>
          <a:p>
            <a:r>
              <a:rPr lang="en-US" sz="3000" dirty="0" smtClean="0"/>
              <a:t>Should you modify and use a direct quote?</a:t>
            </a:r>
            <a:endParaRPr lang="en-US" sz="3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Quotes…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Is it specific?</a:t>
            </a:r>
          </a:p>
          <a:p>
            <a:r>
              <a:rPr lang="en-US" dirty="0" smtClean="0"/>
              <a:t>Does it emphasize what you need?</a:t>
            </a:r>
          </a:p>
          <a:p>
            <a:r>
              <a:rPr lang="en-US" dirty="0" smtClean="0"/>
              <a:t>Short, easily incorporated?</a:t>
            </a:r>
          </a:p>
          <a:p>
            <a:r>
              <a:rPr lang="en-US" dirty="0" smtClean="0"/>
              <a:t>Powerful language?</a:t>
            </a:r>
          </a:p>
          <a:p>
            <a:r>
              <a:rPr lang="en-US" dirty="0" smtClean="0"/>
              <a:t>Are you commenting directly on this passage?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turn…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through your source and find two  direct quotes that you think you could use. Be sure to write the citing information with it.</a:t>
            </a:r>
          </a:p>
          <a:p>
            <a:r>
              <a:rPr lang="en-US" dirty="0" smtClean="0"/>
              <a:t>Write a brief comment about HOW you want to use this quote…can you use it as evidence or support for a reason? Can you use it in the introduction or </a:t>
            </a:r>
            <a:r>
              <a:rPr lang="en-US" smtClean="0"/>
              <a:t>the conclusion?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01140831">
  <a:themeElements>
    <a:clrScheme name="Competition 1">
      <a:dk1>
        <a:srgbClr val="000000"/>
      </a:dk1>
      <a:lt1>
        <a:srgbClr val="EAEAEA"/>
      </a:lt1>
      <a:dk2>
        <a:srgbClr val="000000"/>
      </a:dk2>
      <a:lt2>
        <a:srgbClr val="000000"/>
      </a:lt2>
      <a:accent1>
        <a:srgbClr val="C9E618"/>
      </a:accent1>
      <a:accent2>
        <a:srgbClr val="CCCC00"/>
      </a:accent2>
      <a:accent3>
        <a:srgbClr val="F3F3F3"/>
      </a:accent3>
      <a:accent4>
        <a:srgbClr val="000000"/>
      </a:accent4>
      <a:accent5>
        <a:srgbClr val="E1F0AB"/>
      </a:accent5>
      <a:accent6>
        <a:srgbClr val="B9B900"/>
      </a:accent6>
      <a:hlink>
        <a:srgbClr val="ACCC38"/>
      </a:hlink>
      <a:folHlink>
        <a:srgbClr val="99FF99"/>
      </a:folHlink>
    </a:clrScheme>
    <a:fontScheme name="Competition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Competition 1">
        <a:dk1>
          <a:srgbClr val="000000"/>
        </a:dk1>
        <a:lt1>
          <a:srgbClr val="EAEAEA"/>
        </a:lt1>
        <a:dk2>
          <a:srgbClr val="000000"/>
        </a:dk2>
        <a:lt2>
          <a:srgbClr val="000000"/>
        </a:lt2>
        <a:accent1>
          <a:srgbClr val="C9E618"/>
        </a:accent1>
        <a:accent2>
          <a:srgbClr val="CCCC00"/>
        </a:accent2>
        <a:accent3>
          <a:srgbClr val="F3F3F3"/>
        </a:accent3>
        <a:accent4>
          <a:srgbClr val="000000"/>
        </a:accent4>
        <a:accent5>
          <a:srgbClr val="E1F0AB"/>
        </a:accent5>
        <a:accent6>
          <a:srgbClr val="B9B900"/>
        </a:accent6>
        <a:hlink>
          <a:srgbClr val="ACCC38"/>
        </a:hlink>
        <a:folHlink>
          <a:srgbClr val="99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01140831</Template>
  <TotalTime>58</TotalTime>
  <Words>365</Words>
  <Application>Microsoft Office PowerPoint</Application>
  <PresentationFormat>On-screen Show (4:3)</PresentationFormat>
  <Paragraphs>30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Verdana</vt:lpstr>
      <vt:lpstr>01140831</vt:lpstr>
      <vt:lpstr>Paraphrasing and Quotations</vt:lpstr>
      <vt:lpstr>Paraphrasing – your own words</vt:lpstr>
      <vt:lpstr>Look at this passage (121)</vt:lpstr>
      <vt:lpstr>Why is this an inappropriate paraphrase?</vt:lpstr>
      <vt:lpstr>PowerPoint Presentation</vt:lpstr>
      <vt:lpstr>Appropriate alternatives…</vt:lpstr>
      <vt:lpstr>Using your source…</vt:lpstr>
      <vt:lpstr>Direct Quotes…</vt:lpstr>
      <vt:lpstr>Your turn…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Paraphrasing and Quotations</dc:title>
  <dc:creator>kwiarda</dc:creator>
  <cp:lastModifiedBy>kwiarda</cp:lastModifiedBy>
  <cp:revision>7</cp:revision>
  <dcterms:created xsi:type="dcterms:W3CDTF">2014-02-07T17:45:48Z</dcterms:created>
  <dcterms:modified xsi:type="dcterms:W3CDTF">2016-02-16T00:00:48Z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TC011408311033</vt:lpwstr>
  </property>
</Properties>
</file>