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9" r:id="rId15"/>
    <p:sldId id="270" r:id="rId16"/>
    <p:sldId id="271" r:id="rId17"/>
    <p:sldId id="272" r:id="rId18"/>
    <p:sldId id="273" r:id="rId19"/>
    <p:sldId id="274" r:id="rId20"/>
    <p:sldId id="275" r:id="rId21"/>
    <p:sldId id="276" r:id="rId22"/>
    <p:sldId id="277" r:id="rId23"/>
    <p:sldId id="278" r:id="rId24"/>
    <p:sldId id="282" r:id="rId25"/>
    <p:sldId id="283" r:id="rId26"/>
    <p:sldId id="280" r:id="rId27"/>
    <p:sldId id="281"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A4DF64-B670-42B0-8FF5-C15EBE1A1579}" type="datetimeFigureOut">
              <a:rPr lang="en-US" smtClean="0"/>
              <a:pPr/>
              <a:t>11/14/2014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83B929-8626-49E2-AD93-E28AAE2070B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DFE34-EAF7-48A5-B957-D44A6345D481}" type="datetimeFigureOut">
              <a:rPr lang="en-US" smtClean="0"/>
              <a:pPr/>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97565-A267-488E-907C-62673A83ED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397565-A267-488E-907C-62673A83ED8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498602"/>
            <a:ext cx="5257800"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3505200" y="4927600"/>
            <a:ext cx="52578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xmlns=""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CC9476-5FBB-4751-978F-E70BBACEFD8F}"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28118-2A20-4C8F-88E0-D89264C944D8}" type="slidenum">
              <a:rPr lang="en-US" smtClean="0"/>
              <a:pPr/>
              <a:t>‹#›</a:t>
            </a:fld>
            <a:endParaRPr lang="en-US"/>
          </a:p>
        </p:txBody>
      </p:sp>
    </p:spTree>
    <p:extLst>
      <p:ext uri="{BB962C8B-B14F-4D97-AF65-F5344CB8AC3E}">
        <p14:creationId xmlns:p14="http://schemas.microsoft.com/office/powerpoint/2010/main" xmlns="" val="1010434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274639"/>
            <a:ext cx="106680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9"/>
            <a:ext cx="6400800"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CC9476-5FBB-4751-978F-E70BBACEFD8F}"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28118-2A20-4C8F-88E0-D89264C944D8}" type="slidenum">
              <a:rPr lang="en-US" smtClean="0"/>
              <a:pPr/>
              <a:t>‹#›</a:t>
            </a:fld>
            <a:endParaRPr lang="en-US"/>
          </a:p>
        </p:txBody>
      </p:sp>
    </p:spTree>
    <p:extLst>
      <p:ext uri="{BB962C8B-B14F-4D97-AF65-F5344CB8AC3E}">
        <p14:creationId xmlns:p14="http://schemas.microsoft.com/office/powerpoint/2010/main" xmlns="" val="3650715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CC9476-5FBB-4751-978F-E70BBACEFD8F}"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28118-2A20-4C8F-88E0-D89264C944D8}" type="slidenum">
              <a:rPr lang="en-US" smtClean="0"/>
              <a:pPr/>
              <a:t>‹#›</a:t>
            </a:fld>
            <a:endParaRPr lang="en-US"/>
          </a:p>
        </p:txBody>
      </p:sp>
    </p:spTree>
    <p:extLst>
      <p:ext uri="{BB962C8B-B14F-4D97-AF65-F5344CB8AC3E}">
        <p14:creationId xmlns:p14="http://schemas.microsoft.com/office/powerpoint/2010/main" xmlns="" val="1563524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445000"/>
            <a:ext cx="5257800"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609600" y="3124201"/>
            <a:ext cx="52578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382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3CC9476-5FBB-4751-978F-E70BBACEFD8F}"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28118-2A20-4C8F-88E0-D89264C944D8}" type="slidenum">
              <a:rPr lang="en-US" smtClean="0"/>
              <a:pPr/>
              <a:t>‹#›</a:t>
            </a:fld>
            <a:endParaRPr lang="en-US"/>
          </a:p>
        </p:txBody>
      </p:sp>
    </p:spTree>
    <p:extLst>
      <p:ext uri="{BB962C8B-B14F-4D97-AF65-F5344CB8AC3E}">
        <p14:creationId xmlns:p14="http://schemas.microsoft.com/office/powerpoint/2010/main" xmlns="" val="3489339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8382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7244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3CC9476-5FBB-4751-978F-E70BBACEFD8F}" type="datetimeFigureOut">
              <a:rPr lang="en-US" smtClean="0"/>
              <a:pPr/>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28118-2A20-4C8F-88E0-D89264C944D8}" type="slidenum">
              <a:rPr lang="en-US" smtClean="0"/>
              <a:pPr/>
              <a:t>‹#›</a:t>
            </a:fld>
            <a:endParaRPr lang="en-US"/>
          </a:p>
        </p:txBody>
      </p:sp>
    </p:spTree>
    <p:extLst>
      <p:ext uri="{BB962C8B-B14F-4D97-AF65-F5344CB8AC3E}">
        <p14:creationId xmlns:p14="http://schemas.microsoft.com/office/powerpoint/2010/main" xmlns="" val="355283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3CC9476-5FBB-4751-978F-E70BBACEFD8F}" type="datetimeFigureOut">
              <a:rPr lang="en-US" smtClean="0"/>
              <a:pPr/>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28118-2A20-4C8F-88E0-D89264C944D8}" type="slidenum">
              <a:rPr lang="en-US" smtClean="0"/>
              <a:pPr/>
              <a:t>‹#›</a:t>
            </a:fld>
            <a:endParaRPr lang="en-US"/>
          </a:p>
        </p:txBody>
      </p:sp>
    </p:spTree>
    <p:extLst>
      <p:ext uri="{BB962C8B-B14F-4D97-AF65-F5344CB8AC3E}">
        <p14:creationId xmlns:p14="http://schemas.microsoft.com/office/powerpoint/2010/main" xmlns="" val="3516763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C9476-5FBB-4751-978F-E70BBACEFD8F}" type="datetimeFigureOut">
              <a:rPr lang="en-US" smtClean="0"/>
              <a:pPr/>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28118-2A20-4C8F-88E0-D89264C944D8}" type="slidenum">
              <a:rPr lang="en-US" smtClean="0"/>
              <a:pPr/>
              <a:t>‹#›</a:t>
            </a:fld>
            <a:endParaRPr lang="en-US"/>
          </a:p>
        </p:txBody>
      </p:sp>
    </p:spTree>
    <p:extLst>
      <p:ext uri="{BB962C8B-B14F-4D97-AF65-F5344CB8AC3E}">
        <p14:creationId xmlns:p14="http://schemas.microsoft.com/office/powerpoint/2010/main" xmlns="" val="2068731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28601" y="1701800"/>
            <a:ext cx="2514600"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3352800" y="482600"/>
            <a:ext cx="51054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28601" y="4648200"/>
            <a:ext cx="25146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C9476-5FBB-4751-978F-E70BBACEFD8F}"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28118-2A20-4C8F-88E0-D89264C944D8}" type="slidenum">
              <a:rPr lang="en-US" smtClean="0"/>
              <a:pPr/>
              <a:t>‹#›</a:t>
            </a:fld>
            <a:endParaRPr lang="en-US"/>
          </a:p>
        </p:txBody>
      </p:sp>
    </p:spTree>
    <p:extLst>
      <p:ext uri="{BB962C8B-B14F-4D97-AF65-F5344CB8AC3E}">
        <p14:creationId xmlns:p14="http://schemas.microsoft.com/office/powerpoint/2010/main" xmlns="" val="1968072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828800" y="4800600"/>
            <a:ext cx="5486400"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1828800" y="279402"/>
            <a:ext cx="54864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C9476-5FBB-4751-978F-E70BBACEFD8F}"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28118-2A20-4C8F-88E0-D89264C944D8}" type="slidenum">
              <a:rPr lang="en-US" smtClean="0"/>
              <a:pPr/>
              <a:t>‹#›</a:t>
            </a:fld>
            <a:endParaRPr lang="en-US"/>
          </a:p>
        </p:txBody>
      </p:sp>
    </p:spTree>
    <p:extLst>
      <p:ext uri="{BB962C8B-B14F-4D97-AF65-F5344CB8AC3E}">
        <p14:creationId xmlns:p14="http://schemas.microsoft.com/office/powerpoint/2010/main" xmlns="" val="1221337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3CC9476-5FBB-4751-978F-E70BBACEFD8F}" type="datetimeFigureOut">
              <a:rPr lang="en-US" smtClean="0"/>
              <a:pPr/>
              <a:t>11/14/2014</a:t>
            </a:fld>
            <a:endParaRPr lang="en-US"/>
          </a:p>
        </p:txBody>
      </p:sp>
      <p:sp>
        <p:nvSpPr>
          <p:cNvPr id="5" name="Footer Placeholder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48128118-2A20-4C8F-88E0-D89264C944D8}" type="slidenum">
              <a:rPr lang="en-US" smtClean="0"/>
              <a:pPr/>
              <a:t>‹#›</a:t>
            </a:fld>
            <a:endParaRPr lang="en-US"/>
          </a:p>
        </p:txBody>
      </p:sp>
    </p:spTree>
    <p:extLst>
      <p:ext uri="{BB962C8B-B14F-4D97-AF65-F5344CB8AC3E}">
        <p14:creationId xmlns:p14="http://schemas.microsoft.com/office/powerpoint/2010/main" xmlns="" val="1544047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owl.english.purdue.edu/owl/resource/559/0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wl.english.purdue.edu/owl/resource/559/0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owl.english.purdue.edu/owl/resource/559/0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owl.english.purdue.edu/owl/resource/559/0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owl.english.purdue.edu/owl/resource/559/0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owl.english.purdue.edu/owl/resource/559/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owl.english.purdue.edu/owl/resource/559/0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wl.english.purdue.edu/owl/resource/559/0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owl.english.purdue.edu/owl/resource/559/0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owl.english.purdue.edu/owl/resource/559/0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Primary Research</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Using Observation, Interviews, Surveys, and Analysis to Enhance your Symposium</a:t>
            </a: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Interviewing:</a:t>
            </a:r>
            <a:br>
              <a:rPr lang="en-US" b="1" dirty="0"/>
            </a:br>
            <a:endParaRPr lang="en-US" dirty="0"/>
          </a:p>
        </p:txBody>
      </p:sp>
      <p:sp>
        <p:nvSpPr>
          <p:cNvPr id="3" name="Content Placeholder 2"/>
          <p:cNvSpPr>
            <a:spLocks noGrp="1"/>
          </p:cNvSpPr>
          <p:nvPr>
            <p:ph idx="1"/>
          </p:nvPr>
        </p:nvSpPr>
        <p:spPr/>
        <p:txBody>
          <a:bodyPr>
            <a:normAutofit/>
          </a:bodyPr>
          <a:lstStyle/>
          <a:p>
            <a:r>
              <a:rPr lang="en-US" sz="4000" b="1" dirty="0">
                <a:solidFill>
                  <a:srgbClr val="7030A0"/>
                </a:solidFill>
              </a:rPr>
              <a:t>Face to Face </a:t>
            </a:r>
            <a:r>
              <a:rPr lang="en-US" sz="4000" b="1" dirty="0" smtClean="0"/>
              <a:t>Interviews</a:t>
            </a:r>
          </a:p>
          <a:p>
            <a:r>
              <a:rPr lang="en-US" sz="4000" b="1" dirty="0">
                <a:solidFill>
                  <a:srgbClr val="7030A0"/>
                </a:solidFill>
              </a:rPr>
              <a:t>Phone</a:t>
            </a:r>
            <a:r>
              <a:rPr lang="en-US" sz="4000" b="1" dirty="0"/>
              <a:t> </a:t>
            </a:r>
            <a:r>
              <a:rPr lang="en-US" sz="4000" b="1" dirty="0" smtClean="0"/>
              <a:t>Interviews</a:t>
            </a:r>
          </a:p>
          <a:p>
            <a:r>
              <a:rPr lang="en-US" sz="4000" b="1" dirty="0">
                <a:solidFill>
                  <a:srgbClr val="7030A0"/>
                </a:solidFill>
              </a:rPr>
              <a:t>Email</a:t>
            </a:r>
            <a:r>
              <a:rPr lang="en-US" sz="4000" b="1" dirty="0"/>
              <a:t> </a:t>
            </a:r>
            <a:r>
              <a:rPr lang="en-US" sz="4000" b="1" dirty="0" smtClean="0"/>
              <a:t>Interviews</a:t>
            </a:r>
          </a:p>
          <a:p>
            <a:r>
              <a:rPr lang="en-US" sz="4000" b="1" dirty="0">
                <a:solidFill>
                  <a:srgbClr val="7030A0"/>
                </a:solidFill>
              </a:rPr>
              <a:t>Chat/Messaging</a:t>
            </a:r>
            <a:r>
              <a:rPr lang="en-US" sz="4000" b="1" dirty="0"/>
              <a:t> Interviews</a:t>
            </a:r>
            <a:endParaRPr lang="en-US" sz="400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Setting up an interview</a:t>
            </a:r>
            <a:br>
              <a:rPr lang="en-US" b="1" dirty="0" smtClean="0"/>
            </a:br>
            <a:endParaRPr lang="en-US" dirty="0"/>
          </a:p>
        </p:txBody>
      </p:sp>
      <p:sp>
        <p:nvSpPr>
          <p:cNvPr id="3" name="Content Placeholder 2"/>
          <p:cNvSpPr>
            <a:spLocks noGrp="1"/>
          </p:cNvSpPr>
          <p:nvPr>
            <p:ph idx="1"/>
          </p:nvPr>
        </p:nvSpPr>
        <p:spPr/>
        <p:txBody>
          <a:bodyPr>
            <a:normAutofit fontScale="92500"/>
          </a:bodyPr>
          <a:lstStyle/>
          <a:p>
            <a:r>
              <a:rPr lang="en-US" sz="3600" dirty="0" smtClean="0"/>
              <a:t>When </a:t>
            </a:r>
            <a:r>
              <a:rPr lang="en-US" sz="3600" dirty="0"/>
              <a:t>setting up an interview, be sure to be </a:t>
            </a:r>
            <a:r>
              <a:rPr lang="en-US" sz="3600" b="1" dirty="0">
                <a:solidFill>
                  <a:srgbClr val="7030A0"/>
                </a:solidFill>
              </a:rPr>
              <a:t>courteous</a:t>
            </a:r>
            <a:r>
              <a:rPr lang="en-US" sz="3600" dirty="0"/>
              <a:t> and </a:t>
            </a:r>
            <a:r>
              <a:rPr lang="en-US" sz="3600" b="1" dirty="0">
                <a:solidFill>
                  <a:srgbClr val="7030A0"/>
                </a:solidFill>
              </a:rPr>
              <a:t>professional</a:t>
            </a:r>
            <a:r>
              <a:rPr lang="en-US" sz="3600" dirty="0"/>
              <a:t>. Explain to the person being interviewed who you are, what you want to talk them about, and what project you are working on. Don’t be discouraged if not everyone you contact is willing to be interviewed.</a:t>
            </a:r>
          </a:p>
          <a:p>
            <a:endParaRPr 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Interview </a:t>
            </a:r>
            <a:r>
              <a:rPr lang="en-US" b="1" dirty="0" smtClean="0"/>
              <a:t>do's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Do</a:t>
            </a:r>
            <a:r>
              <a:rPr lang="en-US" dirty="0"/>
              <a:t> be careful of the types of questions you ask. </a:t>
            </a:r>
          </a:p>
          <a:p>
            <a:r>
              <a:rPr lang="en-US" b="1" dirty="0"/>
              <a:t>Do</a:t>
            </a:r>
            <a:r>
              <a:rPr lang="en-US" dirty="0"/>
              <a:t> start the interview with some small talk to give both yourself and the person you are interviewing a chance to get comfortable.</a:t>
            </a:r>
          </a:p>
          <a:p>
            <a:r>
              <a:rPr lang="en-US" b="1" dirty="0"/>
              <a:t>Do</a:t>
            </a:r>
            <a:r>
              <a:rPr lang="en-US" dirty="0"/>
              <a:t> bring </a:t>
            </a:r>
            <a:r>
              <a:rPr lang="en-US" dirty="0" smtClean="0"/>
              <a:t>extra </a:t>
            </a:r>
            <a:r>
              <a:rPr lang="en-US" dirty="0"/>
              <a:t>recording equipment in case something happens to one of your recording devices.</a:t>
            </a:r>
          </a:p>
          <a:p>
            <a:r>
              <a:rPr lang="en-US" b="1" dirty="0"/>
              <a:t>Do</a:t>
            </a:r>
            <a:r>
              <a:rPr lang="en-US" dirty="0"/>
              <a:t> pay attention to what is being said during the interview and follow up responses that sound interesting.</a:t>
            </a:r>
          </a:p>
          <a:p>
            <a:r>
              <a:rPr lang="en-US" b="1" dirty="0"/>
              <a:t>Do</a:t>
            </a:r>
            <a:r>
              <a:rPr lang="en-US" dirty="0"/>
              <a:t> come to the interview </a:t>
            </a:r>
            <a:r>
              <a:rPr lang="en-US" b="1" dirty="0">
                <a:solidFill>
                  <a:srgbClr val="7030A0"/>
                </a:solidFill>
              </a:rPr>
              <a:t>prepared</a:t>
            </a:r>
            <a:r>
              <a:rPr lang="en-US" dirty="0"/>
              <a:t>. You should learn as much as you can about the person you are going to interview before the interview takes place so that you can tailor your questions to them.</a:t>
            </a:r>
          </a:p>
          <a:p>
            <a:endParaRPr lang="en-US"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 don’ts</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b="1" dirty="0"/>
              <a:t>Don't</a:t>
            </a:r>
            <a:r>
              <a:rPr lang="en-US" dirty="0"/>
              <a:t> pester or push the person you are interviewing. If he or she does not want to talk about an issue, you should </a:t>
            </a:r>
            <a:r>
              <a:rPr lang="en-US" b="1" dirty="0">
                <a:solidFill>
                  <a:srgbClr val="7030A0"/>
                </a:solidFill>
              </a:rPr>
              <a:t>respect</a:t>
            </a:r>
            <a:r>
              <a:rPr lang="en-US" dirty="0"/>
              <a:t> that desire.</a:t>
            </a:r>
          </a:p>
          <a:p>
            <a:r>
              <a:rPr lang="en-US" b="1" dirty="0"/>
              <a:t>Don't </a:t>
            </a:r>
            <a:r>
              <a:rPr lang="en-US" dirty="0"/>
              <a:t>stick to your questions rigidly. If an interesting subject comes up that relates to your research, feel free to ask additional questions about it.</a:t>
            </a:r>
          </a:p>
          <a:p>
            <a:r>
              <a:rPr lang="en-US" b="1" dirty="0"/>
              <a:t>Don't</a:t>
            </a:r>
            <a:r>
              <a:rPr lang="en-US" dirty="0"/>
              <a:t> allow the person you are interviewing to continually get off topic. If the conversation drifts, ask follow-up questions to redirect the conversation to the subject at hand</a:t>
            </a:r>
            <a:r>
              <a:rPr lang="en-US" dirty="0" smtClean="0"/>
              <a:t>.</a:t>
            </a:r>
          </a:p>
          <a:p>
            <a:pPr algn="r">
              <a:buNone/>
            </a:pPr>
            <a:r>
              <a:rPr lang="en-US" sz="1900" b="1" dirty="0" smtClean="0"/>
              <a:t>Contributors :</a:t>
            </a:r>
            <a:r>
              <a:rPr lang="en-US" sz="1900" dirty="0"/>
              <a:t>Dana Lynn Driscoll, Allen </a:t>
            </a:r>
            <a:r>
              <a:rPr lang="en-US" sz="1900" dirty="0" err="1"/>
              <a:t>Brizee</a:t>
            </a:r>
            <a:r>
              <a:rPr lang="en-US" sz="1900" dirty="0" smtClean="0"/>
              <a:t/>
            </a:r>
            <a:br>
              <a:rPr lang="en-US" sz="1900" dirty="0" smtClean="0"/>
            </a:br>
            <a:r>
              <a:rPr lang="en-US" sz="1900" b="1" dirty="0"/>
              <a:t>Last Edited:</a:t>
            </a:r>
            <a:r>
              <a:rPr lang="en-US" sz="1900" dirty="0"/>
              <a:t> 2010-04-17 06:10:57</a:t>
            </a:r>
          </a:p>
          <a:p>
            <a:endParaRPr lang="en-US"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a:t>
            </a:r>
            <a:endParaRPr lang="en-US" dirty="0"/>
          </a:p>
        </p:txBody>
      </p:sp>
      <p:sp>
        <p:nvSpPr>
          <p:cNvPr id="3" name="Content Placeholder 2"/>
          <p:cNvSpPr>
            <a:spLocks noGrp="1"/>
          </p:cNvSpPr>
          <p:nvPr>
            <p:ph idx="1"/>
          </p:nvPr>
        </p:nvSpPr>
        <p:spPr/>
        <p:txBody>
          <a:bodyPr>
            <a:normAutofit lnSpcReduction="10000"/>
          </a:bodyPr>
          <a:lstStyle/>
          <a:p>
            <a:r>
              <a:rPr lang="en-US" dirty="0"/>
              <a:t>Interviews are fairly easy to analyze, as you simply have to go back through the answers you received and decide how to use them within your writing. You can group the answers into categories and create a chart of how those answers may best fit within your paper or article.</a:t>
            </a:r>
          </a:p>
          <a:p>
            <a:r>
              <a:rPr lang="en-US" dirty="0"/>
              <a:t>If you </a:t>
            </a:r>
            <a:r>
              <a:rPr lang="en-US" dirty="0" smtClean="0"/>
              <a:t>record </a:t>
            </a:r>
            <a:r>
              <a:rPr lang="en-US" dirty="0"/>
              <a:t>the interview with a tape or digital recorder, you may want to listen to it and type a transcript of the interview. Since transcription is a tedious process, only use this option if you need to.</a:t>
            </a:r>
          </a:p>
          <a:p>
            <a:endParaRPr 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a:t>
            </a:r>
            <a:endParaRPr lang="en-US" dirty="0"/>
          </a:p>
        </p:txBody>
      </p:sp>
      <p:sp>
        <p:nvSpPr>
          <p:cNvPr id="3" name="Content Placeholder 2"/>
          <p:cNvSpPr>
            <a:spLocks noGrp="1"/>
          </p:cNvSpPr>
          <p:nvPr>
            <p:ph idx="1"/>
          </p:nvPr>
        </p:nvSpPr>
        <p:spPr/>
        <p:txBody>
          <a:bodyPr>
            <a:normAutofit/>
          </a:bodyPr>
          <a:lstStyle/>
          <a:p>
            <a:r>
              <a:rPr lang="en-US" sz="3600" dirty="0"/>
              <a:t>Surveying is a great way to discover what a large amount of people think about a particular issue or how a group of people report their behavior. Surveys can be done on a large range of topics and can be conducted relatively easily.</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219200"/>
          </a:xfrm>
        </p:spPr>
        <p:txBody>
          <a:bodyPr>
            <a:normAutofit fontScale="90000"/>
          </a:bodyPr>
          <a:lstStyle/>
          <a:p>
            <a:r>
              <a:rPr lang="en-US" b="1" dirty="0" smtClean="0"/>
              <a:t/>
            </a:r>
            <a:br>
              <a:rPr lang="en-US" b="1" dirty="0" smtClean="0"/>
            </a:br>
            <a:r>
              <a:rPr lang="en-US" sz="3100" b="1" dirty="0" smtClean="0"/>
              <a:t>Things </a:t>
            </a:r>
            <a:r>
              <a:rPr lang="en-US" sz="3100" b="1" dirty="0"/>
              <a:t>to consider when conducting </a:t>
            </a:r>
            <a:r>
              <a:rPr lang="en-US" sz="3100" b="1" dirty="0" smtClean="0"/>
              <a:t>Surveys</a:t>
            </a:r>
            <a:r>
              <a:rPr lang="en-US" b="1" dirty="0"/>
              <a:t/>
            </a:r>
            <a:br>
              <a:rPr lang="en-US" b="1" dirty="0"/>
            </a:br>
            <a:endParaRPr lang="en-US" dirty="0"/>
          </a:p>
        </p:txBody>
      </p:sp>
      <p:sp>
        <p:nvSpPr>
          <p:cNvPr id="3" name="Content Placeholder 2"/>
          <p:cNvSpPr>
            <a:spLocks noGrp="1"/>
          </p:cNvSpPr>
          <p:nvPr>
            <p:ph idx="1"/>
          </p:nvPr>
        </p:nvSpPr>
        <p:spPr>
          <a:xfrm>
            <a:off x="838200" y="1219200"/>
            <a:ext cx="7620000" cy="4953000"/>
          </a:xfrm>
        </p:spPr>
        <p:txBody>
          <a:bodyPr>
            <a:normAutofit fontScale="25000" lnSpcReduction="20000"/>
          </a:bodyPr>
          <a:lstStyle/>
          <a:p>
            <a:r>
              <a:rPr lang="en-US" sz="8000" b="1" dirty="0"/>
              <a:t>Who are you planning on surveying?</a:t>
            </a:r>
            <a:r>
              <a:rPr lang="en-US" sz="8000" dirty="0"/>
              <a:t> </a:t>
            </a:r>
          </a:p>
          <a:p>
            <a:r>
              <a:rPr lang="en-US" sz="8000" b="1" dirty="0"/>
              <a:t>How many people are you going to </a:t>
            </a:r>
            <a:r>
              <a:rPr lang="en-US" sz="8000" b="1" dirty="0" smtClean="0"/>
              <a:t>survey?</a:t>
            </a:r>
            <a:endParaRPr lang="en-US" sz="8000" b="1" dirty="0"/>
          </a:p>
          <a:p>
            <a:r>
              <a:rPr lang="en-US" sz="8000" b="1" dirty="0"/>
              <a:t>How are you going to survey people?</a:t>
            </a:r>
            <a:r>
              <a:rPr lang="en-US" sz="8000" dirty="0"/>
              <a:t> </a:t>
            </a:r>
          </a:p>
          <a:p>
            <a:r>
              <a:rPr lang="en-US" sz="8000" b="1" dirty="0"/>
              <a:t>How long is your survey going to be?</a:t>
            </a:r>
            <a:r>
              <a:rPr lang="en-US" sz="8000" dirty="0"/>
              <a:t> </a:t>
            </a:r>
          </a:p>
          <a:p>
            <a:r>
              <a:rPr lang="en-US" sz="8000" b="1" dirty="0"/>
              <a:t>What type of questions are you going to ask?</a:t>
            </a:r>
            <a:r>
              <a:rPr lang="en-US" sz="8000" dirty="0"/>
              <a:t> </a:t>
            </a:r>
            <a:endParaRPr lang="en-US" sz="8000" dirty="0" smtClean="0"/>
          </a:p>
          <a:p>
            <a:pPr lvl="1"/>
            <a:r>
              <a:rPr lang="en-US" sz="9600" dirty="0" smtClean="0">
                <a:solidFill>
                  <a:srgbClr val="7030A0"/>
                </a:solidFill>
              </a:rPr>
              <a:t>Open-ended </a:t>
            </a:r>
            <a:r>
              <a:rPr lang="en-US" sz="9600" dirty="0">
                <a:solidFill>
                  <a:srgbClr val="7030A0"/>
                </a:solidFill>
              </a:rPr>
              <a:t>questions are questions that allow the participant any type of response. </a:t>
            </a:r>
          </a:p>
          <a:p>
            <a:pPr lvl="1"/>
            <a:r>
              <a:rPr lang="en-US" sz="9600" dirty="0" smtClean="0">
                <a:solidFill>
                  <a:srgbClr val="7030A0"/>
                </a:solidFill>
              </a:rPr>
              <a:t> </a:t>
            </a:r>
            <a:r>
              <a:rPr lang="en-US" sz="9600" dirty="0">
                <a:solidFill>
                  <a:srgbClr val="7030A0"/>
                </a:solidFill>
              </a:rPr>
              <a:t>A closed question is one with a set of possible responses or yes/no responses</a:t>
            </a:r>
            <a:r>
              <a:rPr lang="en-US" sz="4400" dirty="0">
                <a:solidFill>
                  <a:srgbClr val="7030A0"/>
                </a:solidFill>
              </a:rPr>
              <a:t>. </a:t>
            </a:r>
          </a:p>
          <a:p>
            <a:r>
              <a:rPr lang="en-US" sz="8000" b="1" dirty="0"/>
              <a:t>What questions are you going to ask</a:t>
            </a:r>
            <a:r>
              <a:rPr lang="en-US" sz="8000" b="1" dirty="0" smtClean="0"/>
              <a:t>?</a:t>
            </a:r>
          </a:p>
          <a:p>
            <a:pPr>
              <a:buNone/>
            </a:pPr>
            <a:endParaRPr lang="en-US" sz="3200" b="1" dirty="0" smtClean="0"/>
          </a:p>
          <a:p>
            <a:pPr algn="r">
              <a:buNone/>
            </a:pPr>
            <a:r>
              <a:rPr lang="en-US" sz="2000" b="1" dirty="0" err="1"/>
              <a:t>Contributors:</a:t>
            </a:r>
            <a:r>
              <a:rPr lang="en-US" sz="2000" dirty="0" err="1"/>
              <a:t>Dana</a:t>
            </a:r>
            <a:r>
              <a:rPr lang="en-US" sz="2000" dirty="0"/>
              <a:t> Lynn Driscoll, Allen </a:t>
            </a:r>
            <a:r>
              <a:rPr lang="en-US" sz="2000" dirty="0" err="1"/>
              <a:t>Brizee</a:t>
            </a:r>
            <a:r>
              <a:rPr lang="en-US" sz="2000" dirty="0" smtClean="0"/>
              <a:t/>
            </a:r>
            <a:br>
              <a:rPr lang="en-US" sz="2000" dirty="0" smtClean="0"/>
            </a:br>
            <a:r>
              <a:rPr lang="en-US" sz="2000" b="1" dirty="0"/>
              <a:t>Last Edited:</a:t>
            </a:r>
            <a:r>
              <a:rPr lang="en-US" sz="2000" dirty="0"/>
              <a:t> 2010-04-17 </a:t>
            </a:r>
            <a:r>
              <a:rPr lang="en-US" sz="2000" dirty="0" smtClean="0"/>
              <a:t>06:11:13</a:t>
            </a:r>
          </a:p>
          <a:p>
            <a:pPr algn="r">
              <a:buNone/>
            </a:pPr>
            <a:r>
              <a:rPr lang="en-US" sz="2000" dirty="0" smtClean="0">
                <a:hlinkClick r:id="rId2"/>
              </a:rPr>
              <a:t>http://owl.english.purdue.edu/owl/resource/559/05</a:t>
            </a:r>
            <a:r>
              <a:rPr lang="en-US" dirty="0" smtClean="0">
                <a:hlinkClick r:id="rId2"/>
              </a:rPr>
              <a:t>/</a:t>
            </a:r>
            <a:endParaRPr 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2209800"/>
          </a:xfrm>
        </p:spPr>
        <p:txBody>
          <a:bodyPr>
            <a:normAutofit fontScale="90000"/>
          </a:bodyPr>
          <a:lstStyle/>
          <a:p>
            <a:r>
              <a:rPr lang="en-US" b="1" dirty="0" smtClean="0"/>
              <a:t/>
            </a:r>
            <a:br>
              <a:rPr lang="en-US" b="1" dirty="0" smtClean="0"/>
            </a:br>
            <a:r>
              <a:rPr lang="en-US" b="1" dirty="0" smtClean="0"/>
              <a:t>Creating </a:t>
            </a:r>
            <a:r>
              <a:rPr lang="en-US" b="1" dirty="0"/>
              <a:t>Good Interview and Survey Questions</a:t>
            </a:r>
            <a:br>
              <a:rPr lang="en-US" b="1" dirty="0"/>
            </a:br>
            <a:endParaRPr lang="en-US" dirty="0"/>
          </a:p>
        </p:txBody>
      </p:sp>
      <p:sp>
        <p:nvSpPr>
          <p:cNvPr id="3" name="Content Placeholder 2"/>
          <p:cNvSpPr>
            <a:spLocks noGrp="1"/>
          </p:cNvSpPr>
          <p:nvPr>
            <p:ph idx="1"/>
          </p:nvPr>
        </p:nvSpPr>
        <p:spPr>
          <a:xfrm>
            <a:off x="838200" y="2133600"/>
            <a:ext cx="7620000" cy="4038600"/>
          </a:xfrm>
        </p:spPr>
        <p:txBody>
          <a:bodyPr>
            <a:normAutofit/>
          </a:bodyPr>
          <a:lstStyle/>
          <a:p>
            <a:r>
              <a:rPr lang="en-US" sz="4400" dirty="0" smtClean="0"/>
              <a:t>If </a:t>
            </a:r>
            <a:r>
              <a:rPr lang="en-US" sz="4400" dirty="0"/>
              <a:t>you are conducting primary research using surveys or interviews, one of the most important things to focus on is </a:t>
            </a:r>
            <a:r>
              <a:rPr lang="en-US" sz="4400" b="1" dirty="0">
                <a:solidFill>
                  <a:srgbClr val="7030A0"/>
                </a:solidFill>
              </a:rPr>
              <a:t>creating good questions</a:t>
            </a:r>
            <a:r>
              <a:rPr lang="en-US" sz="4400" dirty="0"/>
              <a:t>.</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782762"/>
          </a:xfrm>
        </p:spPr>
        <p:txBody>
          <a:bodyPr>
            <a:normAutofit fontScale="90000"/>
          </a:bodyPr>
          <a:lstStyle/>
          <a:p>
            <a:r>
              <a:rPr lang="en-US" b="1" dirty="0" smtClean="0"/>
              <a:t/>
            </a:r>
            <a:br>
              <a:rPr lang="en-US" b="1" dirty="0" smtClean="0"/>
            </a:br>
            <a:r>
              <a:rPr lang="en-US" b="1" dirty="0" smtClean="0"/>
              <a:t>When </a:t>
            </a:r>
            <a:r>
              <a:rPr lang="en-US" b="1" dirty="0"/>
              <a:t>creating questions you want to avoid:</a:t>
            </a:r>
            <a:br>
              <a:rPr lang="en-US" b="1" dirty="0"/>
            </a:br>
            <a:endParaRPr lang="en-US" dirty="0"/>
          </a:p>
        </p:txBody>
      </p:sp>
      <p:sp>
        <p:nvSpPr>
          <p:cNvPr id="3" name="Content Placeholder 2"/>
          <p:cNvSpPr>
            <a:spLocks noGrp="1"/>
          </p:cNvSpPr>
          <p:nvPr>
            <p:ph idx="1"/>
          </p:nvPr>
        </p:nvSpPr>
        <p:spPr>
          <a:xfrm>
            <a:off x="838200" y="1981200"/>
            <a:ext cx="7620000" cy="4191000"/>
          </a:xfrm>
        </p:spPr>
        <p:txBody>
          <a:bodyPr>
            <a:normAutofit/>
          </a:bodyPr>
          <a:lstStyle/>
          <a:p>
            <a:r>
              <a:rPr lang="en-US" sz="3200" b="1" dirty="0">
                <a:solidFill>
                  <a:srgbClr val="7030A0"/>
                </a:solidFill>
              </a:rPr>
              <a:t>Biased questions</a:t>
            </a:r>
          </a:p>
          <a:p>
            <a:pPr lvl="1"/>
            <a:r>
              <a:rPr lang="en-US" sz="2400" dirty="0"/>
              <a:t>Biased questions are questions that encourage your participants to respond to the question in a certain way. They may contain biased terminology or are worded in a biased way.</a:t>
            </a:r>
          </a:p>
          <a:p>
            <a:pPr lvl="2"/>
            <a:r>
              <a:rPr lang="en-US" sz="2000" b="1" dirty="0" smtClean="0"/>
              <a:t>Biased </a:t>
            </a:r>
            <a:r>
              <a:rPr lang="en-US" sz="2000" b="1" dirty="0"/>
              <a:t>question:</a:t>
            </a:r>
            <a:r>
              <a:rPr lang="en-US" sz="2000" dirty="0"/>
              <a:t> Don't you agree that campus parking is a problem?</a:t>
            </a:r>
          </a:p>
          <a:p>
            <a:pPr lvl="2"/>
            <a:r>
              <a:rPr lang="en-US" sz="2000" b="1" dirty="0"/>
              <a:t>Revised question:</a:t>
            </a:r>
            <a:r>
              <a:rPr lang="en-US" sz="2000" dirty="0"/>
              <a:t> Is parking on campus a problem?</a:t>
            </a:r>
          </a:p>
          <a:p>
            <a:endParaRPr lang="en-US"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533400"/>
          </a:xfrm>
        </p:spPr>
        <p:txBody>
          <a:bodyPr>
            <a:normAutofit fontScale="90000"/>
          </a:bodyPr>
          <a:lstStyle/>
          <a:p>
            <a:endParaRPr lang="en-US" dirty="0"/>
          </a:p>
        </p:txBody>
      </p:sp>
      <p:sp>
        <p:nvSpPr>
          <p:cNvPr id="3" name="Content Placeholder 2"/>
          <p:cNvSpPr>
            <a:spLocks noGrp="1"/>
          </p:cNvSpPr>
          <p:nvPr>
            <p:ph idx="1"/>
          </p:nvPr>
        </p:nvSpPr>
        <p:spPr>
          <a:xfrm>
            <a:off x="838200" y="762000"/>
            <a:ext cx="7620000" cy="5410200"/>
          </a:xfrm>
        </p:spPr>
        <p:txBody>
          <a:bodyPr>
            <a:normAutofit/>
          </a:bodyPr>
          <a:lstStyle/>
          <a:p>
            <a:r>
              <a:rPr lang="en-US" sz="2800" b="1" dirty="0">
                <a:solidFill>
                  <a:srgbClr val="7030A0"/>
                </a:solidFill>
              </a:rPr>
              <a:t>Questions that assume what they ask</a:t>
            </a:r>
          </a:p>
          <a:p>
            <a:pPr lvl="1"/>
            <a:r>
              <a:rPr lang="en-US" sz="2800" dirty="0"/>
              <a:t>These questions are a type of biased question and lead your participants to agree or respond in a certain way.</a:t>
            </a:r>
          </a:p>
          <a:p>
            <a:pPr lvl="2"/>
            <a:r>
              <a:rPr lang="en-US" sz="2800" b="1" dirty="0"/>
              <a:t>Biased question:</a:t>
            </a:r>
            <a:r>
              <a:rPr lang="en-US" sz="2800" dirty="0"/>
              <a:t> </a:t>
            </a:r>
            <a:r>
              <a:rPr lang="en-US" sz="2400" dirty="0"/>
              <a:t>There are many people who believe that campus parking is a problem. Are you one of them?</a:t>
            </a:r>
            <a:endParaRPr lang="en-US" sz="2800" dirty="0"/>
          </a:p>
          <a:p>
            <a:pPr lvl="2"/>
            <a:r>
              <a:rPr lang="en-US" sz="2800" b="1" dirty="0"/>
              <a:t>Revised question:</a:t>
            </a:r>
            <a:r>
              <a:rPr lang="en-US" sz="2800" dirty="0"/>
              <a:t> </a:t>
            </a:r>
            <a:r>
              <a:rPr lang="en-US" sz="2400" dirty="0"/>
              <a:t>Do you agree or disagree that campus parking is a problem?</a:t>
            </a:r>
          </a:p>
          <a:p>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19812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What is Primary Research and How do I get Started?</a:t>
            </a:r>
            <a:br>
              <a:rPr lang="en-US" b="1" dirty="0" smtClean="0"/>
            </a:br>
            <a:endParaRPr lang="en-US" dirty="0"/>
          </a:p>
        </p:txBody>
      </p:sp>
      <p:sp>
        <p:nvSpPr>
          <p:cNvPr id="3" name="Content Placeholder 2"/>
          <p:cNvSpPr>
            <a:spLocks noGrp="1"/>
          </p:cNvSpPr>
          <p:nvPr>
            <p:ph idx="1"/>
          </p:nvPr>
        </p:nvSpPr>
        <p:spPr>
          <a:xfrm>
            <a:off x="838200" y="1905000"/>
            <a:ext cx="7620000" cy="4267200"/>
          </a:xfrm>
        </p:spPr>
        <p:txBody>
          <a:bodyPr>
            <a:normAutofit/>
          </a:bodyPr>
          <a:lstStyle/>
          <a:p>
            <a:pPr>
              <a:buNone/>
            </a:pPr>
            <a:endParaRPr lang="en-US" dirty="0"/>
          </a:p>
          <a:p>
            <a:r>
              <a:rPr lang="en-US" dirty="0"/>
              <a:t>Primary research involves collecting data about a given subject directly from the real world. This section includes information on what primary research is, how to get started, ethics involved with primary research and different types of research you can do. It includes details about interviews, surveys, observations, and analysis.</a:t>
            </a:r>
          </a:p>
          <a:p>
            <a:pPr algn="r">
              <a:buNone/>
            </a:pPr>
            <a:r>
              <a:rPr lang="en-US" sz="1900" b="1" dirty="0" err="1"/>
              <a:t>Contributors:</a:t>
            </a:r>
            <a:r>
              <a:rPr lang="en-US" sz="1900" dirty="0" err="1"/>
              <a:t>Dana</a:t>
            </a:r>
            <a:r>
              <a:rPr lang="en-US" sz="1900" dirty="0"/>
              <a:t> Lynn Driscoll, Allen </a:t>
            </a:r>
            <a:r>
              <a:rPr lang="en-US" sz="1900" dirty="0" err="1"/>
              <a:t>Brizee</a:t>
            </a:r>
            <a:r>
              <a:rPr lang="en-US" sz="1900" dirty="0"/>
              <a:t/>
            </a:r>
            <a:br>
              <a:rPr lang="en-US" sz="1900" dirty="0"/>
            </a:br>
            <a:r>
              <a:rPr lang="en-US" sz="1900" b="1" dirty="0"/>
              <a:t>Last Edited:</a:t>
            </a:r>
            <a:r>
              <a:rPr lang="en-US" sz="1900" dirty="0"/>
              <a:t> 2010-04-17 06:10:21</a:t>
            </a:r>
          </a:p>
          <a:p>
            <a:endParaRPr 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533400"/>
          </a:xfrm>
        </p:spPr>
        <p:txBody>
          <a:bodyPr>
            <a:normAutofit fontScale="90000"/>
          </a:bodyPr>
          <a:lstStyle/>
          <a:p>
            <a:endParaRPr lang="en-US" dirty="0"/>
          </a:p>
        </p:txBody>
      </p:sp>
      <p:sp>
        <p:nvSpPr>
          <p:cNvPr id="3" name="Content Placeholder 2"/>
          <p:cNvSpPr>
            <a:spLocks noGrp="1"/>
          </p:cNvSpPr>
          <p:nvPr>
            <p:ph idx="1"/>
          </p:nvPr>
        </p:nvSpPr>
        <p:spPr>
          <a:xfrm>
            <a:off x="838200" y="838200"/>
            <a:ext cx="7620000" cy="5334000"/>
          </a:xfrm>
        </p:spPr>
        <p:txBody>
          <a:bodyPr>
            <a:normAutofit/>
          </a:bodyPr>
          <a:lstStyle/>
          <a:p>
            <a:r>
              <a:rPr lang="en-US" sz="3200" b="1" dirty="0">
                <a:solidFill>
                  <a:srgbClr val="7030A0"/>
                </a:solidFill>
              </a:rPr>
              <a:t>Double-barreled questions</a:t>
            </a:r>
          </a:p>
          <a:p>
            <a:pPr lvl="1"/>
            <a:r>
              <a:rPr lang="en-US" sz="2400" dirty="0"/>
              <a:t>A double-barreled question is a one that has more than one question embedded within it. Participants may answer one but not both, or may disagree with part or all of the question.</a:t>
            </a:r>
          </a:p>
          <a:p>
            <a:pPr lvl="2"/>
            <a:r>
              <a:rPr lang="en-US" b="1" dirty="0"/>
              <a:t>Double-barreled question:</a:t>
            </a:r>
            <a:r>
              <a:rPr lang="en-US" dirty="0"/>
              <a:t> Do you agree that campus parking is a problem and that the administration should be working diligently on a solution?</a:t>
            </a:r>
          </a:p>
          <a:p>
            <a:pPr lvl="2"/>
            <a:r>
              <a:rPr lang="en-US" b="1" dirty="0"/>
              <a:t>Revised question:</a:t>
            </a:r>
            <a:r>
              <a:rPr lang="en-US" dirty="0"/>
              <a:t> Is campus parking a problem? (If the participant responds yes): Should the administration be responsible for solving this problem?</a:t>
            </a:r>
          </a:p>
          <a:p>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609600"/>
          </a:xfrm>
        </p:spPr>
        <p:txBody>
          <a:bodyPr>
            <a:normAutofit fontScale="90000"/>
          </a:bodyPr>
          <a:lstStyle/>
          <a:p>
            <a:endParaRPr lang="en-US" dirty="0"/>
          </a:p>
        </p:txBody>
      </p:sp>
      <p:sp>
        <p:nvSpPr>
          <p:cNvPr id="3" name="Content Placeholder 2"/>
          <p:cNvSpPr>
            <a:spLocks noGrp="1"/>
          </p:cNvSpPr>
          <p:nvPr>
            <p:ph idx="1"/>
          </p:nvPr>
        </p:nvSpPr>
        <p:spPr>
          <a:xfrm>
            <a:off x="990600" y="1143000"/>
            <a:ext cx="7620000" cy="5334000"/>
          </a:xfrm>
        </p:spPr>
        <p:txBody>
          <a:bodyPr>
            <a:normAutofit/>
          </a:bodyPr>
          <a:lstStyle/>
          <a:p>
            <a:r>
              <a:rPr lang="en-US" sz="3200" b="1" dirty="0">
                <a:solidFill>
                  <a:srgbClr val="7030A0"/>
                </a:solidFill>
              </a:rPr>
              <a:t>Confusing or wordy questions</a:t>
            </a:r>
          </a:p>
          <a:p>
            <a:pPr lvl="1"/>
            <a:r>
              <a:rPr lang="en-US" dirty="0"/>
              <a:t>Make sure your questions are </a:t>
            </a:r>
            <a:r>
              <a:rPr lang="en-US" b="1" dirty="0">
                <a:solidFill>
                  <a:srgbClr val="7030A0"/>
                </a:solidFill>
              </a:rPr>
              <a:t>not confusing or wordy</a:t>
            </a:r>
            <a:r>
              <a:rPr lang="en-US" dirty="0"/>
              <a:t>. Confusing questions will only lead to confused participants, which leads to unreliable answers.</a:t>
            </a:r>
          </a:p>
          <a:p>
            <a:pPr lvl="2"/>
            <a:r>
              <a:rPr lang="en-US" b="1" dirty="0"/>
              <a:t>Confusing questions:</a:t>
            </a:r>
            <a:r>
              <a:rPr lang="en-US" dirty="0"/>
              <a:t> What do you think about parking? (This is confusing because the question isn't clear about what it is asking--parking in general? The person's ability to park the car? Parking on campus?) Do you believe that the parking situation on campus is problematic or difficult because of the lack of spaces and the walking distances or do you believe that the parking situation on campus is ok? (This question is both very wordy and leads the participant.)</a:t>
            </a:r>
          </a:p>
          <a:p>
            <a:pPr lvl="2"/>
            <a:r>
              <a:rPr lang="en-US" b="1" dirty="0"/>
              <a:t>Revised question:</a:t>
            </a:r>
            <a:r>
              <a:rPr lang="en-US" dirty="0"/>
              <a:t> What is </a:t>
            </a:r>
            <a:r>
              <a:rPr lang="en-US" u="sng" dirty="0">
                <a:hlinkClick r:id="rId2"/>
              </a:rPr>
              <a:t>your opinion</a:t>
            </a:r>
            <a:r>
              <a:rPr lang="en-US" dirty="0"/>
              <a:t> of the parking situation on campus?</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304800"/>
          </a:xfrm>
        </p:spPr>
        <p:txBody>
          <a:bodyPr>
            <a:normAutofit fontScale="90000"/>
          </a:bodyPr>
          <a:lstStyle/>
          <a:p>
            <a:endParaRPr lang="en-US" dirty="0"/>
          </a:p>
        </p:txBody>
      </p:sp>
      <p:sp>
        <p:nvSpPr>
          <p:cNvPr id="3" name="Content Placeholder 2"/>
          <p:cNvSpPr>
            <a:spLocks noGrp="1"/>
          </p:cNvSpPr>
          <p:nvPr>
            <p:ph idx="1"/>
          </p:nvPr>
        </p:nvSpPr>
        <p:spPr>
          <a:xfrm>
            <a:off x="838200" y="685800"/>
            <a:ext cx="7620000" cy="5486400"/>
          </a:xfrm>
        </p:spPr>
        <p:txBody>
          <a:bodyPr>
            <a:normAutofit fontScale="92500" lnSpcReduction="10000"/>
          </a:bodyPr>
          <a:lstStyle/>
          <a:p>
            <a:r>
              <a:rPr lang="en-US" sz="3200" b="1" dirty="0">
                <a:solidFill>
                  <a:srgbClr val="7030A0"/>
                </a:solidFill>
              </a:rPr>
              <a:t>Questions that do not relate to what you want to learn</a:t>
            </a:r>
          </a:p>
          <a:p>
            <a:pPr lvl="1"/>
            <a:r>
              <a:rPr lang="en-US" sz="2300" dirty="0"/>
              <a:t>Be sure that your questions </a:t>
            </a:r>
            <a:r>
              <a:rPr lang="en-US" dirty="0"/>
              <a:t>directly relate to what it is you are studying. A good way to do this is to ask someone else to read your questions or even test your </a:t>
            </a:r>
            <a:r>
              <a:rPr lang="en-US" u="sng" dirty="0">
                <a:hlinkClick r:id="rId2"/>
              </a:rPr>
              <a:t>survey</a:t>
            </a:r>
            <a:r>
              <a:rPr lang="en-US" dirty="0"/>
              <a:t> out on a few people and see if the responses fit what you are looking for.</a:t>
            </a:r>
          </a:p>
          <a:p>
            <a:pPr lvl="2"/>
            <a:r>
              <a:rPr lang="en-US" b="1" dirty="0"/>
              <a:t>Unrelated questions: </a:t>
            </a:r>
            <a:r>
              <a:rPr lang="en-US" dirty="0"/>
              <a:t>Have you ever encountered problems in the parking garage on campus? Do you like or dislike the bus system?</a:t>
            </a:r>
          </a:p>
          <a:p>
            <a:pPr>
              <a:buNone/>
            </a:pPr>
            <a:endParaRPr lang="en-US" b="1" dirty="0" smtClean="0"/>
          </a:p>
          <a:p>
            <a:pPr>
              <a:buNone/>
            </a:pPr>
            <a:endParaRPr lang="en-US" b="1" dirty="0" smtClean="0"/>
          </a:p>
          <a:p>
            <a:pPr algn="r">
              <a:buNone/>
            </a:pPr>
            <a:r>
              <a:rPr lang="en-US" sz="1600" b="1" dirty="0" err="1" smtClean="0"/>
              <a:t>Contributors:</a:t>
            </a:r>
            <a:r>
              <a:rPr lang="en-US" sz="1600" dirty="0" err="1" smtClean="0"/>
              <a:t>Dana</a:t>
            </a:r>
            <a:r>
              <a:rPr lang="en-US" sz="1600" dirty="0" smtClean="0"/>
              <a:t> </a:t>
            </a:r>
            <a:r>
              <a:rPr lang="en-US" sz="1600" dirty="0"/>
              <a:t>Lynn Driscoll, Allen </a:t>
            </a:r>
            <a:r>
              <a:rPr lang="en-US" sz="1600" dirty="0" err="1"/>
              <a:t>Brizee</a:t>
            </a:r>
            <a:r>
              <a:rPr lang="en-US" sz="1600" dirty="0" smtClean="0"/>
              <a:t/>
            </a:r>
            <a:br>
              <a:rPr lang="en-US" sz="1600" dirty="0" smtClean="0"/>
            </a:br>
            <a:r>
              <a:rPr lang="en-US" sz="1600" b="1" dirty="0" smtClean="0"/>
              <a:t>Last Edited</a:t>
            </a:r>
            <a:r>
              <a:rPr lang="en-US" sz="1600" b="1" dirty="0"/>
              <a:t>:</a:t>
            </a:r>
            <a:r>
              <a:rPr lang="en-US" sz="1600" dirty="0"/>
              <a:t> 2010-04-17 </a:t>
            </a:r>
            <a:r>
              <a:rPr lang="en-US" sz="1600" dirty="0" smtClean="0"/>
              <a:t>06:11:20</a:t>
            </a:r>
          </a:p>
          <a:p>
            <a:pPr>
              <a:buNone/>
            </a:pPr>
            <a:r>
              <a:rPr lang="en-US" sz="1600" dirty="0" smtClean="0">
                <a:hlinkClick r:id="rId2"/>
              </a:rPr>
              <a:t>http://owl.english.purdue.edu/owl/resource/559/06/</a:t>
            </a:r>
            <a:r>
              <a:rPr lang="en-US" sz="1600" dirty="0"/>
              <a:t/>
            </a:r>
            <a:br>
              <a:rPr lang="en-US" sz="1600" dirty="0"/>
            </a:br>
            <a:endParaRPr lang="en-US" sz="1600"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Analyzing Your Primary Data</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Now that you've collected your primary data, its time to </a:t>
            </a:r>
            <a:r>
              <a:rPr lang="en-US" sz="2800" b="1" dirty="0">
                <a:solidFill>
                  <a:srgbClr val="7030A0"/>
                </a:solidFill>
              </a:rPr>
              <a:t>figure out </a:t>
            </a:r>
            <a:r>
              <a:rPr lang="en-US" sz="2800" dirty="0"/>
              <a:t>what that </a:t>
            </a:r>
            <a:r>
              <a:rPr lang="en-US" sz="2800" b="1" dirty="0">
                <a:solidFill>
                  <a:srgbClr val="7030A0"/>
                </a:solidFill>
              </a:rPr>
              <a:t>data means </a:t>
            </a:r>
            <a:r>
              <a:rPr lang="en-US" sz="2800" dirty="0"/>
              <a:t>and </a:t>
            </a:r>
            <a:r>
              <a:rPr lang="en-US" sz="2800" b="1" dirty="0">
                <a:solidFill>
                  <a:srgbClr val="7030A0"/>
                </a:solidFill>
              </a:rPr>
              <a:t>what you can learn from it</a:t>
            </a:r>
            <a:r>
              <a:rPr lang="en-US" sz="2800" dirty="0"/>
              <a:t>. The keys when analyzing your data is to pull out information that is the most pertinent to your writing, information you can highlight and discuss, and information that will support your claims (if you are making any).</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Over-Generalizing </a:t>
            </a:r>
            <a:br>
              <a:rPr lang="en-US" dirty="0" smtClean="0"/>
            </a:br>
            <a:r>
              <a:rPr lang="en-US" dirty="0" smtClean="0"/>
              <a:t>Your Results</a:t>
            </a:r>
            <a:endParaRPr lang="en-US" dirty="0"/>
          </a:p>
        </p:txBody>
      </p:sp>
      <p:sp>
        <p:nvSpPr>
          <p:cNvPr id="3" name="Content Placeholder 2"/>
          <p:cNvSpPr>
            <a:spLocks noGrp="1"/>
          </p:cNvSpPr>
          <p:nvPr>
            <p:ph idx="1"/>
          </p:nvPr>
        </p:nvSpPr>
        <p:spPr/>
        <p:txBody>
          <a:bodyPr>
            <a:noAutofit/>
          </a:bodyPr>
          <a:lstStyle/>
          <a:p>
            <a:r>
              <a:rPr lang="en-US" sz="2800" dirty="0"/>
              <a:t>Your first attempts at primary research will most likely include </a:t>
            </a:r>
            <a:r>
              <a:rPr lang="en-US" sz="2800" b="1" dirty="0">
                <a:solidFill>
                  <a:srgbClr val="7030A0"/>
                </a:solidFill>
              </a:rPr>
              <a:t>small groups </a:t>
            </a:r>
            <a:r>
              <a:rPr lang="en-US" sz="2800" dirty="0"/>
              <a:t>of people and may not be representative of the population as a whole. It is important to remember not to over-generalize your findings--in other words, </a:t>
            </a:r>
            <a:r>
              <a:rPr lang="en-US" sz="2800" b="1" dirty="0">
                <a:solidFill>
                  <a:srgbClr val="7030A0"/>
                </a:solidFill>
              </a:rPr>
              <a:t>don't assume </a:t>
            </a:r>
            <a:r>
              <a:rPr lang="en-US" sz="2800" dirty="0"/>
              <a:t>that your findings are necessarily true of every person within the group or every person in a society.</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1066800"/>
          </a:xfrm>
        </p:spPr>
        <p:txBody>
          <a:bodyPr/>
          <a:lstStyle/>
          <a:p>
            <a:r>
              <a:rPr lang="en-US" dirty="0" smtClean="0"/>
              <a:t>Triangulation of Data</a:t>
            </a:r>
            <a:endParaRPr lang="en-US" dirty="0"/>
          </a:p>
        </p:txBody>
      </p:sp>
      <p:sp>
        <p:nvSpPr>
          <p:cNvPr id="3" name="Content Placeholder 2"/>
          <p:cNvSpPr>
            <a:spLocks noGrp="1"/>
          </p:cNvSpPr>
          <p:nvPr>
            <p:ph idx="1"/>
          </p:nvPr>
        </p:nvSpPr>
        <p:spPr>
          <a:xfrm>
            <a:off x="838200" y="1295400"/>
            <a:ext cx="7620000" cy="4876800"/>
          </a:xfrm>
        </p:spPr>
        <p:txBody>
          <a:bodyPr>
            <a:normAutofit fontScale="55000" lnSpcReduction="20000"/>
          </a:bodyPr>
          <a:lstStyle/>
          <a:p>
            <a:r>
              <a:rPr lang="en-US" sz="3300" dirty="0"/>
              <a:t>One of the benefits of combining primary research with secondary research is in the area of data triangulation. Data triangulation is when a piece of data, a finding, or a generalization is able to be </a:t>
            </a:r>
            <a:r>
              <a:rPr lang="en-US" sz="3300" b="1" dirty="0">
                <a:solidFill>
                  <a:srgbClr val="7030A0"/>
                </a:solidFill>
              </a:rPr>
              <a:t>verified</a:t>
            </a:r>
            <a:r>
              <a:rPr lang="en-US" sz="3300" dirty="0"/>
              <a:t> with several different research methods. This helps add to your credibility and makes your findings stronger.</a:t>
            </a:r>
          </a:p>
          <a:p>
            <a:r>
              <a:rPr lang="en-US" sz="3300" dirty="0"/>
              <a:t>For example, you are studying binge drinking on campus. You find national averages that indicate that 45% of college students binge drink nationwide. You conduct your own research at the Purdue campus. You find that 47% of the individuals you surveyed drink; you also interview a counselor on campus who reports that approximately 1/3 of the students who he sees suffer from a </a:t>
            </a:r>
            <a:r>
              <a:rPr lang="en-US" sz="3300" u="sng" dirty="0">
                <a:hlinkClick r:id="rId2"/>
              </a:rPr>
              <a:t>drinking problem</a:t>
            </a:r>
            <a:r>
              <a:rPr lang="en-US" sz="3300" dirty="0"/>
              <a:t>. Thus, your results from an interview with an expert and your own survey support the national averages</a:t>
            </a:r>
            <a:r>
              <a:rPr lang="en-US" sz="3300" dirty="0" smtClean="0"/>
              <a:t>.</a:t>
            </a:r>
          </a:p>
          <a:p>
            <a:pPr algn="r">
              <a:buNone/>
            </a:pPr>
            <a:r>
              <a:rPr lang="en-US" sz="2000" b="1" dirty="0" err="1" smtClean="0"/>
              <a:t>Contributors:</a:t>
            </a:r>
            <a:r>
              <a:rPr lang="en-US" sz="2000" dirty="0" err="1" smtClean="0"/>
              <a:t>Dana</a:t>
            </a:r>
            <a:r>
              <a:rPr lang="en-US" sz="2000" dirty="0" smtClean="0"/>
              <a:t> </a:t>
            </a:r>
            <a:r>
              <a:rPr lang="en-US" sz="2000" dirty="0"/>
              <a:t>Lynn Driscoll, </a:t>
            </a:r>
            <a:r>
              <a:rPr lang="en-US" sz="2000" dirty="0" smtClean="0"/>
              <a:t>Al</a:t>
            </a:r>
          </a:p>
          <a:p>
            <a:pPr algn="r">
              <a:buNone/>
            </a:pPr>
            <a:r>
              <a:rPr lang="en-US" sz="2000" dirty="0" smtClean="0">
                <a:hlinkClick r:id="rId2"/>
              </a:rPr>
              <a:t>http://owl.english.purdue.edu/owl/resource/559/09/</a:t>
            </a:r>
            <a:endParaRPr lang="en-US" sz="2000" dirty="0"/>
          </a:p>
          <a:p>
            <a:endParaRPr lang="en-US"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a:t>
            </a:r>
            <a:endParaRPr lang="en-US" dirty="0"/>
          </a:p>
        </p:txBody>
      </p:sp>
      <p:sp>
        <p:nvSpPr>
          <p:cNvPr id="3" name="Content Placeholder 2"/>
          <p:cNvSpPr>
            <a:spLocks noGrp="1"/>
          </p:cNvSpPr>
          <p:nvPr>
            <p:ph idx="1"/>
          </p:nvPr>
        </p:nvSpPr>
        <p:spPr/>
        <p:txBody>
          <a:bodyPr/>
          <a:lstStyle/>
          <a:p>
            <a:r>
              <a:rPr lang="en-US" dirty="0"/>
              <a:t>When analyzing surveys, you want to get the raw data into form that you can manipulate. If you were using a numerical system or yes/no answer system for your </a:t>
            </a:r>
            <a:r>
              <a:rPr lang="en-US" u="sng" dirty="0">
                <a:hlinkClick r:id="rId2"/>
              </a:rPr>
              <a:t>survey</a:t>
            </a:r>
            <a:r>
              <a:rPr lang="en-US" dirty="0"/>
              <a:t>, you may find it helpful to enter the results into a spreadsheet program such as Microsoft Excel. If the survey was an open-ended question style, see if you can fit your answers into categories of responses.</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a:t>Observations are more difficult to analyze because when you are taking notes, you often write down everything that you see. Start by organizing your notes into categories or by some criteria. Once you have everything organized, see if you can make some generalizations about what you have observed.</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fontScale="77500" lnSpcReduction="20000"/>
          </a:bodyPr>
          <a:lstStyle/>
          <a:p>
            <a:r>
              <a:rPr lang="en-US" dirty="0"/>
              <a:t>Many types of research, such as surveys or observations, should be conducted under the assumption that you will keep your findings anonymous. Many interviews, however, are not done under the condition of anonymity. You should let your subjects know whether your research </a:t>
            </a:r>
            <a:r>
              <a:rPr lang="en-US" u="sng" dirty="0">
                <a:hlinkClick r:id="rId2"/>
              </a:rPr>
              <a:t>results</a:t>
            </a:r>
            <a:r>
              <a:rPr lang="en-US" dirty="0"/>
              <a:t> will be anonymous or not.</a:t>
            </a:r>
          </a:p>
          <a:p>
            <a:r>
              <a:rPr lang="en-US" dirty="0"/>
              <a:t>When you are doing research, be sure you are not taking advantage of easy-to-access groups of people (such as children at a daycare) simply because they are easy to access. You should choose your subjects based on what would most benefit your research.</a:t>
            </a:r>
          </a:p>
          <a:p>
            <a:r>
              <a:rPr lang="en-US" dirty="0"/>
              <a:t>Some types of research done in a university setting require Institutional Board Approval. This means that your research has to be approved by an ethics review committee to make sure you are not violating any of the above considerations.</a:t>
            </a:r>
          </a:p>
          <a:p>
            <a:r>
              <a:rPr lang="en-US" dirty="0"/>
              <a:t>When reporting your results be sure that you accurately represent what you observed or what you were told. Do not take interview responses out of context and do not discuss small parts of observations without putting them into the appropriate context.</a:t>
            </a:r>
          </a:p>
          <a:p>
            <a:pPr algn="r">
              <a:buNone/>
            </a:pPr>
            <a:r>
              <a:rPr lang="en-US" dirty="0" smtClean="0">
                <a:hlinkClick r:id="rId2"/>
              </a:rPr>
              <a:t>http://owl.english.purdue.edu/owl/resource/559/02/</a:t>
            </a:r>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21336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What </a:t>
            </a:r>
            <a:r>
              <a:rPr lang="en-US" b="1" dirty="0"/>
              <a:t>types of projects or activities benefit from primary research?</a:t>
            </a:r>
            <a:br>
              <a:rPr lang="en-US" b="1" dirty="0"/>
            </a:br>
            <a:endParaRPr lang="en-US" dirty="0"/>
          </a:p>
        </p:txBody>
      </p:sp>
      <p:sp>
        <p:nvSpPr>
          <p:cNvPr id="3" name="Content Placeholder 2"/>
          <p:cNvSpPr>
            <a:spLocks noGrp="1"/>
          </p:cNvSpPr>
          <p:nvPr>
            <p:ph idx="1"/>
          </p:nvPr>
        </p:nvSpPr>
        <p:spPr/>
        <p:txBody>
          <a:bodyPr>
            <a:normAutofit/>
          </a:bodyPr>
          <a:lstStyle/>
          <a:p>
            <a:r>
              <a:rPr lang="en-US" dirty="0"/>
              <a:t>When you are working on a </a:t>
            </a:r>
            <a:r>
              <a:rPr lang="en-US" b="1" dirty="0">
                <a:solidFill>
                  <a:srgbClr val="7030A0"/>
                </a:solidFill>
              </a:rPr>
              <a:t>local problem </a:t>
            </a:r>
            <a:r>
              <a:rPr lang="en-US" dirty="0"/>
              <a:t>that may not have been addressed before and little research is there to back it up</a:t>
            </a:r>
            <a:r>
              <a:rPr lang="en-US" dirty="0" smtClean="0"/>
              <a:t>.</a:t>
            </a:r>
          </a:p>
          <a:p>
            <a:r>
              <a:rPr lang="en-US" dirty="0"/>
              <a:t>When you are working on writing about a </a:t>
            </a:r>
            <a:r>
              <a:rPr lang="en-US" b="1" dirty="0">
                <a:solidFill>
                  <a:srgbClr val="7030A0"/>
                </a:solidFill>
              </a:rPr>
              <a:t>specific group </a:t>
            </a:r>
            <a:r>
              <a:rPr lang="en-US" dirty="0"/>
              <a:t>of people or a </a:t>
            </a:r>
            <a:r>
              <a:rPr lang="en-US" b="1" dirty="0">
                <a:solidFill>
                  <a:srgbClr val="7030A0"/>
                </a:solidFill>
              </a:rPr>
              <a:t>specific person</a:t>
            </a:r>
            <a:r>
              <a:rPr lang="en-US" b="1" dirty="0" smtClean="0">
                <a:solidFill>
                  <a:srgbClr val="7030A0"/>
                </a:solidFill>
              </a:rPr>
              <a:t>.</a:t>
            </a:r>
          </a:p>
          <a:p>
            <a:r>
              <a:rPr lang="en-US" dirty="0"/>
              <a:t>When you are working on a topic that is </a:t>
            </a:r>
            <a:r>
              <a:rPr lang="en-US" b="1" dirty="0">
                <a:solidFill>
                  <a:srgbClr val="7030A0"/>
                </a:solidFill>
              </a:rPr>
              <a:t>relatively new or original </a:t>
            </a:r>
            <a:r>
              <a:rPr lang="en-US" dirty="0"/>
              <a:t>and few publications exist on the subject</a:t>
            </a:r>
            <a:r>
              <a:rPr lang="en-US" dirty="0" smtClean="0"/>
              <a:t>.</a:t>
            </a:r>
          </a:p>
          <a:p>
            <a:r>
              <a:rPr lang="en-US" dirty="0"/>
              <a:t>You can also use primary research to </a:t>
            </a:r>
            <a:r>
              <a:rPr lang="en-US" b="1" dirty="0">
                <a:solidFill>
                  <a:srgbClr val="7030A0"/>
                </a:solidFill>
                <a:hlinkClick r:id="rId2"/>
              </a:rPr>
              <a:t>confirm</a:t>
            </a:r>
            <a:r>
              <a:rPr lang="en-US" dirty="0"/>
              <a:t> or </a:t>
            </a:r>
            <a:r>
              <a:rPr lang="en-US" b="1" dirty="0">
                <a:solidFill>
                  <a:srgbClr val="7030A0"/>
                </a:solidFill>
              </a:rPr>
              <a:t>dispute </a:t>
            </a:r>
            <a:r>
              <a:rPr lang="en-US" dirty="0"/>
              <a:t>national results with local trends.</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1981200"/>
          </a:xfrm>
        </p:spPr>
        <p:txBody>
          <a:bodyPr>
            <a:normAutofit fontScale="90000"/>
          </a:bodyPr>
          <a:lstStyle/>
          <a:p>
            <a:r>
              <a:rPr lang="en-US" b="1" dirty="0" smtClean="0"/>
              <a:t/>
            </a:r>
            <a:br>
              <a:rPr lang="en-US" b="1" dirty="0" smtClean="0"/>
            </a:br>
            <a:r>
              <a:rPr lang="en-US" b="1" dirty="0" smtClean="0"/>
              <a:t>What </a:t>
            </a:r>
            <a:r>
              <a:rPr lang="en-US" b="1" dirty="0"/>
              <a:t>types of primary research can be done?</a:t>
            </a:r>
            <a:br>
              <a:rPr lang="en-US" b="1" dirty="0"/>
            </a:br>
            <a:endParaRPr lang="en-US" dirty="0"/>
          </a:p>
        </p:txBody>
      </p:sp>
      <p:sp>
        <p:nvSpPr>
          <p:cNvPr id="3" name="Content Placeholder 2"/>
          <p:cNvSpPr>
            <a:spLocks noGrp="1"/>
          </p:cNvSpPr>
          <p:nvPr>
            <p:ph idx="1"/>
          </p:nvPr>
        </p:nvSpPr>
        <p:spPr>
          <a:xfrm>
            <a:off x="838200" y="1905000"/>
            <a:ext cx="7620000" cy="4267200"/>
          </a:xfrm>
        </p:spPr>
        <p:txBody>
          <a:bodyPr>
            <a:normAutofit fontScale="62500" lnSpcReduction="20000"/>
          </a:bodyPr>
          <a:lstStyle/>
          <a:p>
            <a:r>
              <a:rPr lang="en-US" sz="3800" b="1" dirty="0"/>
              <a:t>Interviews</a:t>
            </a:r>
            <a:r>
              <a:rPr lang="en-US" b="1" dirty="0"/>
              <a:t>: </a:t>
            </a:r>
            <a:r>
              <a:rPr lang="en-US" dirty="0"/>
              <a:t>Interviews are one-on-one or small group question and answer sessions. Interviews will provide a lot of information from a small number of people and are useful when you want to get an expert or knowledgeable opinion on a subject.</a:t>
            </a:r>
          </a:p>
          <a:p>
            <a:r>
              <a:rPr lang="en-US" sz="3800" b="1" dirty="0"/>
              <a:t>Surveys</a:t>
            </a:r>
            <a:r>
              <a:rPr lang="en-US" b="1" dirty="0"/>
              <a:t>:</a:t>
            </a:r>
            <a:r>
              <a:rPr lang="en-US" dirty="0"/>
              <a:t> Surveys are a form of questioning that is more rigid than interviews and that involve larger groups of people. Surveys will provide a limited amount of information from a large group of people and are useful when you want to learn what a larger population thinks.</a:t>
            </a:r>
          </a:p>
          <a:p>
            <a:r>
              <a:rPr lang="en-US" sz="3800" b="1" dirty="0"/>
              <a:t>Observations</a:t>
            </a:r>
            <a:r>
              <a:rPr lang="en-US" b="1" dirty="0"/>
              <a:t>: </a:t>
            </a:r>
            <a:r>
              <a:rPr lang="en-US" dirty="0"/>
              <a:t>Observations involve taking organized notes about occurrences in the world. Observations provide you insight about specific people, events, or locales and are useful when you want to learn more about an event without the biased viewpoint of an interview.</a:t>
            </a:r>
          </a:p>
          <a:p>
            <a:r>
              <a:rPr lang="en-US" sz="3800" b="1" dirty="0"/>
              <a:t>Analysis</a:t>
            </a:r>
            <a:r>
              <a:rPr lang="en-US" b="1" dirty="0"/>
              <a:t>: </a:t>
            </a:r>
            <a:r>
              <a:rPr lang="en-US" dirty="0"/>
              <a:t>Analysis involves collecting data and organizing it in some fashion based on criteria you develop. They are useful when you want to find some trend or pattern. A type of analysis would be to record commercials on three major television networks and analyze gender roles.</a:t>
            </a:r>
          </a:p>
          <a:p>
            <a:endParaRPr lang="en-US"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sz="3800" dirty="0">
                <a:solidFill>
                  <a:srgbClr val="7030A0"/>
                </a:solidFill>
              </a:rPr>
              <a:t>Consider the following questions when beginning to think about conducting primary research:</a:t>
            </a:r>
          </a:p>
          <a:p>
            <a:r>
              <a:rPr lang="en-US" dirty="0"/>
              <a:t>What do I want to discover?</a:t>
            </a:r>
          </a:p>
          <a:p>
            <a:r>
              <a:rPr lang="en-US" dirty="0"/>
              <a:t>How do I plan on discovering it? (This is called your research methods or methodology)</a:t>
            </a:r>
          </a:p>
          <a:p>
            <a:r>
              <a:rPr lang="en-US" dirty="0"/>
              <a:t>Who am I going to talk to/observe/survey? (These people are called your subjects or participants)</a:t>
            </a:r>
          </a:p>
          <a:p>
            <a:r>
              <a:rPr lang="en-US" dirty="0"/>
              <a:t>How am I going to be able gain access to these groups or individuals?</a:t>
            </a:r>
          </a:p>
          <a:p>
            <a:r>
              <a:rPr lang="en-US" dirty="0"/>
              <a:t>What are my biases about this topic?</a:t>
            </a:r>
          </a:p>
          <a:p>
            <a:r>
              <a:rPr lang="en-US" dirty="0"/>
              <a:t>How can I make sure my biases are not reflected in my research methods?</a:t>
            </a:r>
          </a:p>
          <a:p>
            <a:r>
              <a:rPr lang="en-US" dirty="0"/>
              <a:t>What do I expect to discover</a:t>
            </a:r>
            <a:r>
              <a:rPr lang="en-US" dirty="0" smtClean="0"/>
              <a:t>?</a:t>
            </a:r>
          </a:p>
          <a:p>
            <a:pPr algn="r">
              <a:buNone/>
            </a:pPr>
            <a:r>
              <a:rPr lang="en-US" dirty="0" smtClean="0">
                <a:hlinkClick r:id="rId2"/>
              </a:rPr>
              <a:t>http://owl.english.purdue.edu/owl/resource/559/01/</a:t>
            </a:r>
            <a:endParaRPr lang="en-US" dirty="0"/>
          </a:p>
          <a:p>
            <a:endParaRPr lang="en-US"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Content Placeholder 2"/>
          <p:cNvSpPr>
            <a:spLocks noGrp="1"/>
          </p:cNvSpPr>
          <p:nvPr>
            <p:ph idx="1"/>
          </p:nvPr>
        </p:nvSpPr>
        <p:spPr/>
        <p:txBody>
          <a:bodyPr>
            <a:normAutofit/>
          </a:bodyPr>
          <a:lstStyle/>
          <a:p>
            <a:r>
              <a:rPr lang="en-US" dirty="0"/>
              <a:t>Primary research is conducted all of the time--journalists use it as their primary means of reporting news and events; national polls and </a:t>
            </a:r>
            <a:r>
              <a:rPr lang="en-US" u="sng" dirty="0">
                <a:hlinkClick r:id="rId2"/>
              </a:rPr>
              <a:t>surveys</a:t>
            </a:r>
            <a:r>
              <a:rPr lang="en-US" dirty="0"/>
              <a:t> discover what the population thinks about a particular political figure or proposal; and companies collect data on their consumer base and market trends. When conducting research in an academic or professional setting, you need to be aware of the </a:t>
            </a:r>
            <a:r>
              <a:rPr lang="en-US" b="1" dirty="0">
                <a:solidFill>
                  <a:srgbClr val="7030A0"/>
                </a:solidFill>
              </a:rPr>
              <a:t>ethics </a:t>
            </a:r>
            <a:r>
              <a:rPr lang="en-US" dirty="0"/>
              <a:t>behind your research activity.</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Points about Ethics…</a:t>
            </a:r>
            <a:endParaRPr lang="en-US" dirty="0"/>
          </a:p>
        </p:txBody>
      </p:sp>
      <p:sp>
        <p:nvSpPr>
          <p:cNvPr id="3" name="Content Placeholder 2"/>
          <p:cNvSpPr>
            <a:spLocks noGrp="1"/>
          </p:cNvSpPr>
          <p:nvPr>
            <p:ph idx="1"/>
          </p:nvPr>
        </p:nvSpPr>
        <p:spPr/>
        <p:txBody>
          <a:bodyPr>
            <a:normAutofit fontScale="85000" lnSpcReduction="20000"/>
          </a:bodyPr>
          <a:lstStyle/>
          <a:p>
            <a:r>
              <a:rPr lang="en-US" dirty="0"/>
              <a:t>You should have the </a:t>
            </a:r>
            <a:r>
              <a:rPr lang="en-US" b="1" dirty="0">
                <a:solidFill>
                  <a:srgbClr val="7030A0"/>
                </a:solidFill>
              </a:rPr>
              <a:t>permission</a:t>
            </a:r>
            <a:r>
              <a:rPr lang="en-US" dirty="0"/>
              <a:t> of the people who you will be studying to conduct research involving them.</a:t>
            </a:r>
          </a:p>
          <a:p>
            <a:r>
              <a:rPr lang="en-US" dirty="0"/>
              <a:t>Not all types of research require permission—for example, if you are interested in analyzing something that is </a:t>
            </a:r>
            <a:r>
              <a:rPr lang="en-US" b="1" dirty="0">
                <a:solidFill>
                  <a:srgbClr val="7030A0"/>
                </a:solidFill>
              </a:rPr>
              <a:t>available publicly </a:t>
            </a:r>
            <a:r>
              <a:rPr lang="en-US" dirty="0"/>
              <a:t>(such as in the case of commercials, public message boards, etc) you do not necessarily need the permission of the authors.</a:t>
            </a:r>
          </a:p>
          <a:p>
            <a:r>
              <a:rPr lang="en-US" b="1" dirty="0">
                <a:solidFill>
                  <a:srgbClr val="7030A0"/>
                </a:solidFill>
              </a:rPr>
              <a:t>You don’t want to </a:t>
            </a:r>
            <a:r>
              <a:rPr lang="en-US" dirty="0"/>
              <a:t>do anything that would </a:t>
            </a:r>
            <a:r>
              <a:rPr lang="en-US" b="1" dirty="0">
                <a:solidFill>
                  <a:srgbClr val="7030A0"/>
                </a:solidFill>
              </a:rPr>
              <a:t>cause physical or emotional harm </a:t>
            </a:r>
            <a:r>
              <a:rPr lang="en-US" dirty="0"/>
              <a:t>to your subjects. This could be something as simple as being careful how you word sensitive or difficult questions during your interviews.</a:t>
            </a:r>
          </a:p>
          <a:p>
            <a:r>
              <a:rPr lang="en-US" b="1" dirty="0">
                <a:solidFill>
                  <a:srgbClr val="7030A0"/>
                </a:solidFill>
              </a:rPr>
              <a:t>Objectivity vs. subjectivity </a:t>
            </a:r>
            <a:r>
              <a:rPr lang="en-US" dirty="0"/>
              <a:t>in your research is another important consideration. Be sure your own personal biases and opinions do not get in the way of your research and that you give both sides fair consideration.</a:t>
            </a:r>
          </a:p>
          <a:p>
            <a:endParaRPr lang="en-US"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1676400"/>
          </a:xfrm>
        </p:spPr>
        <p:txBody>
          <a:bodyPr>
            <a:normAutofit fontScale="90000"/>
          </a:bodyPr>
          <a:lstStyle/>
          <a:p>
            <a:r>
              <a:rPr lang="en-US" b="1" dirty="0"/>
              <a:t>Common Pitfalls of Primary Research</a:t>
            </a:r>
            <a:br>
              <a:rPr lang="en-US" b="1" dirty="0"/>
            </a:br>
            <a:endParaRPr lang="en-US" dirty="0"/>
          </a:p>
        </p:txBody>
      </p:sp>
      <p:sp>
        <p:nvSpPr>
          <p:cNvPr id="3" name="Content Placeholder 2"/>
          <p:cNvSpPr>
            <a:spLocks noGrp="1"/>
          </p:cNvSpPr>
          <p:nvPr>
            <p:ph idx="1"/>
          </p:nvPr>
        </p:nvSpPr>
        <p:spPr>
          <a:xfrm>
            <a:off x="838200" y="1905000"/>
            <a:ext cx="7620000" cy="4267200"/>
          </a:xfrm>
        </p:spPr>
        <p:txBody>
          <a:bodyPr>
            <a:normAutofit fontScale="92500" lnSpcReduction="10000"/>
          </a:bodyPr>
          <a:lstStyle/>
          <a:p>
            <a:r>
              <a:rPr lang="en-US" b="1" dirty="0"/>
              <a:t>Over generalizing your results</a:t>
            </a:r>
          </a:p>
          <a:p>
            <a:r>
              <a:rPr lang="en-US" b="1" dirty="0"/>
              <a:t>Biased methodology</a:t>
            </a:r>
          </a:p>
          <a:p>
            <a:r>
              <a:rPr lang="en-US" b="1" dirty="0"/>
              <a:t>Correlation does not imply causation</a:t>
            </a:r>
          </a:p>
          <a:p>
            <a:r>
              <a:rPr lang="en-US" b="1" dirty="0"/>
              <a:t>Not considering other related factors</a:t>
            </a:r>
          </a:p>
          <a:p>
            <a:r>
              <a:rPr lang="en-US" b="1" dirty="0"/>
              <a:t>Being able to know what data is valid</a:t>
            </a:r>
          </a:p>
          <a:p>
            <a:r>
              <a:rPr lang="en-US" b="1" dirty="0"/>
              <a:t>Reported behavior vs. actual behavior</a:t>
            </a:r>
          </a:p>
          <a:p>
            <a:pPr>
              <a:buNone/>
            </a:pPr>
            <a:endParaRPr lang="en-US" dirty="0" smtClean="0"/>
          </a:p>
          <a:p>
            <a:pPr algn="r">
              <a:buNone/>
            </a:pPr>
            <a:r>
              <a:rPr lang="en-US" sz="2000" dirty="0" smtClean="0">
                <a:hlinkClick r:id="rId3"/>
              </a:rPr>
              <a:t>http://owl.english.purdue.edu/owl/resource/559/03</a:t>
            </a:r>
            <a:r>
              <a:rPr lang="en-US" dirty="0" smtClean="0">
                <a:hlinkClick r:id="rId3"/>
              </a:rPr>
              <a:t>/</a:t>
            </a:r>
            <a:endParaRPr lang="en-US"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Interviewing</a:t>
            </a:r>
            <a:endParaRPr lang="en-US" dirty="0"/>
          </a:p>
        </p:txBody>
      </p:sp>
      <p:sp>
        <p:nvSpPr>
          <p:cNvPr id="3" name="Content Placeholder 2"/>
          <p:cNvSpPr>
            <a:spLocks noGrp="1"/>
          </p:cNvSpPr>
          <p:nvPr>
            <p:ph idx="1"/>
          </p:nvPr>
        </p:nvSpPr>
        <p:spPr/>
        <p:txBody>
          <a:bodyPr>
            <a:normAutofit/>
          </a:bodyPr>
          <a:lstStyle/>
          <a:p>
            <a:pPr>
              <a:buNone/>
            </a:pPr>
            <a:r>
              <a:rPr lang="en-US" dirty="0" smtClean="0"/>
              <a:t>“Interviewing </a:t>
            </a:r>
            <a:r>
              <a:rPr lang="en-US" dirty="0"/>
              <a:t>is a great way to learn detailed information from a single individual or small number of individuals. It is very useful when you want to gain expert opinions on the subject or talk to someone knowledgeable about a topic</a:t>
            </a:r>
            <a:r>
              <a:rPr lang="en-US" dirty="0" smtClean="0"/>
              <a:t>.”</a:t>
            </a:r>
          </a:p>
          <a:p>
            <a:pPr>
              <a:buNone/>
            </a:pPr>
            <a:endParaRPr lang="en-US" dirty="0"/>
          </a:p>
          <a:p>
            <a:pPr>
              <a:buNone/>
            </a:pPr>
            <a:r>
              <a:rPr lang="en-US" sz="2200" dirty="0" smtClean="0"/>
              <a:t>OWL: Purdue Online Writing Lab</a:t>
            </a:r>
          </a:p>
          <a:p>
            <a:pPr algn="r">
              <a:buNone/>
            </a:pPr>
            <a:r>
              <a:rPr lang="en-US" sz="2200" b="1" dirty="0" err="1"/>
              <a:t>Contributors:</a:t>
            </a:r>
            <a:r>
              <a:rPr lang="en-US" sz="2200" dirty="0" err="1"/>
              <a:t>Dana</a:t>
            </a:r>
            <a:r>
              <a:rPr lang="en-US" sz="2200" dirty="0"/>
              <a:t> Lynn Driscoll, Allen </a:t>
            </a:r>
            <a:r>
              <a:rPr lang="en-US" sz="2200" dirty="0" err="1"/>
              <a:t>Brizee</a:t>
            </a:r>
            <a:r>
              <a:rPr lang="en-US" sz="2200" dirty="0" smtClean="0"/>
              <a:t/>
            </a:r>
            <a:br>
              <a:rPr lang="en-US" sz="2200" dirty="0" smtClean="0"/>
            </a:br>
            <a:r>
              <a:rPr lang="en-US" sz="2200" b="1" dirty="0"/>
              <a:t>Last Edited:</a:t>
            </a:r>
            <a:r>
              <a:rPr lang="en-US" sz="2200" dirty="0"/>
              <a:t> 2010-04-17 06:10:57</a:t>
            </a:r>
          </a:p>
        </p:txBody>
      </p:sp>
    </p:spTree>
  </p:cSld>
  <p:clrMapOvr>
    <a:masterClrMapping/>
  </p:clrMapOvr>
  <p:transition spd="med">
    <p:fade/>
  </p:transition>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TS102787940</Template>
  <TotalTime>860</TotalTime>
  <Words>1360</Words>
  <Application>Microsoft Office PowerPoint</Application>
  <PresentationFormat>On-screen Show (4:3)</PresentationFormat>
  <Paragraphs>127</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Books 16x9</vt:lpstr>
      <vt:lpstr>Primary Research</vt:lpstr>
      <vt:lpstr>      What is Primary Research and How do I get Started? </vt:lpstr>
      <vt:lpstr>     What types of projects or activities benefit from primary research? </vt:lpstr>
      <vt:lpstr> What types of primary research can be done? </vt:lpstr>
      <vt:lpstr>Where do I start?</vt:lpstr>
      <vt:lpstr>Ethics</vt:lpstr>
      <vt:lpstr>Points about Ethics…</vt:lpstr>
      <vt:lpstr>Common Pitfalls of Primary Research </vt:lpstr>
      <vt:lpstr>Interviewing</vt:lpstr>
      <vt:lpstr>Types of Interviewing: </vt:lpstr>
      <vt:lpstr>Setting up an interview </vt:lpstr>
      <vt:lpstr>Interview do's</vt:lpstr>
      <vt:lpstr>…and don’ts </vt:lpstr>
      <vt:lpstr>Interviews</vt:lpstr>
      <vt:lpstr>Surveys</vt:lpstr>
      <vt:lpstr> Things to consider when conducting Surveys </vt:lpstr>
      <vt:lpstr> Creating Good Interview and Survey Questions </vt:lpstr>
      <vt:lpstr> When creating questions you want to avoid: </vt:lpstr>
      <vt:lpstr>Slide 19</vt:lpstr>
      <vt:lpstr>Slide 20</vt:lpstr>
      <vt:lpstr>Slide 21</vt:lpstr>
      <vt:lpstr>Slide 22</vt:lpstr>
      <vt:lpstr>Analyzing Your Primary Data </vt:lpstr>
      <vt:lpstr>Over-Generalizing  Your Results</vt:lpstr>
      <vt:lpstr>Triangulation of Data</vt:lpstr>
      <vt:lpstr>Surveys</vt:lpstr>
      <vt:lpstr>Observations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kwiarda</dc:creator>
  <cp:lastModifiedBy>kwiarda</cp:lastModifiedBy>
  <cp:revision>106</cp:revision>
  <dcterms:created xsi:type="dcterms:W3CDTF">2013-09-17T22:35:48Z</dcterms:created>
  <dcterms:modified xsi:type="dcterms:W3CDTF">2014-11-14T20:20:04Z</dcterms:modified>
</cp:coreProperties>
</file>